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0"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1" d="100"/>
          <a:sy n="171" d="100"/>
        </p:scale>
        <p:origin x="576"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Just search for 9 volt wall adapter on eBay or Amazon and you can find them for like 6 bucks. </a:t>
            </a:r>
          </a:p>
          <a:p>
            <a:pPr lvl="0" rtl="0">
              <a:spcBef>
                <a:spcPts val="0"/>
              </a:spcBef>
              <a:buNone/>
            </a:pPr>
            <a:endParaRPr/>
          </a:p>
          <a:p>
            <a:pPr lvl="0" rtl="0">
              <a:spcBef>
                <a:spcPts val="0"/>
              </a:spcBef>
              <a:buNone/>
            </a:pPr>
            <a:r>
              <a:rPr lang="en" b="1" u="sng"/>
              <a:t>Pros:</a:t>
            </a:r>
          </a:p>
          <a:p>
            <a:pPr marL="457200" lvl="0" indent="-228600" rtl="0">
              <a:spcBef>
                <a:spcPts val="0"/>
              </a:spcBef>
            </a:pPr>
            <a:r>
              <a:rPr lang="en"/>
              <a:t>Can supply more current than your computer’s USB port.</a:t>
            </a:r>
          </a:p>
          <a:p>
            <a:pPr marL="457200" lvl="0" indent="-228600" rtl="0">
              <a:spcBef>
                <a:spcPts val="0"/>
              </a:spcBef>
            </a:pPr>
            <a:r>
              <a:rPr lang="en"/>
              <a:t>They come in different voltages (5v, 9v, 12v, etc) to suit the needs of different components (e.g. a fan or LED strip might need 12 volts to run)</a:t>
            </a:r>
          </a:p>
          <a:p>
            <a:pPr marL="457200" lvl="0" indent="-228600" rtl="0">
              <a:spcBef>
                <a:spcPts val="0"/>
              </a:spcBef>
            </a:pPr>
            <a:r>
              <a:rPr lang="en"/>
              <a:t>9 volt batteries run out of juice fast. When it does the arduino will behave erratically and you will never guess that its the battery because “I swear to god I just started using a new one”</a:t>
            </a:r>
          </a:p>
          <a:p>
            <a:pPr marL="457200" lvl="0" indent="-228600" rtl="0">
              <a:spcBef>
                <a:spcPts val="0"/>
              </a:spcBef>
            </a:pPr>
            <a:r>
              <a:rPr lang="en"/>
              <a:t>This will allow your project to live indefinitely on its own without a computer. Just in case you’re into that sort of thing.</a:t>
            </a:r>
          </a:p>
          <a:p>
            <a:pPr lvl="0" rtl="0">
              <a:spcBef>
                <a:spcPts val="0"/>
              </a:spcBef>
              <a:buNone/>
            </a:pPr>
            <a:endParaRPr/>
          </a:p>
          <a:p>
            <a:pPr lvl="0" rtl="0">
              <a:spcBef>
                <a:spcPts val="0"/>
              </a:spcBef>
              <a:buNone/>
            </a:pPr>
            <a:r>
              <a:rPr lang="en" b="1" u="sng"/>
              <a:t>Cons:</a:t>
            </a:r>
          </a:p>
          <a:p>
            <a:pPr lvl="0" rtl="0">
              <a:spcBef>
                <a:spcPts val="0"/>
              </a:spcBef>
              <a:buNone/>
            </a:pPr>
            <a:r>
              <a:rPr lang="en"/>
              <a:t>There are none. Buy one.</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Pretty much everything on the arduino and most things we’ll use with it run off 5 volts. The V-Reg’s job is to convert power from the power cord, the usb cable and external battery packs into a nice, smooth 5 volts. If you aren’t careful with your wiring, something accidentally causes a short and the arduino isnt responding anymore, check and see if this is hot. If you burn your finger, you probably burned it out by sending too much electricity to the wrong place. Sucks to be you.</a:t>
            </a:r>
          </a:p>
          <a:p>
            <a:pPr lvl="0" rtl="0">
              <a:spcBef>
                <a:spcPts val="0"/>
              </a:spcBef>
              <a:buNone/>
            </a:pPr>
            <a:endParaRPr/>
          </a:p>
          <a:p>
            <a:pPr lvl="0" rtl="0">
              <a:spcBef>
                <a:spcPts val="0"/>
              </a:spcBef>
              <a:buNone/>
            </a:pPr>
            <a:r>
              <a:rPr lang="en"/>
              <a:t>The voltage regulator can convert anything from 5-18 volts down to the 5 volt level. Best practice: don’t give it more than 12v.</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Listen carefully:</a:t>
            </a:r>
          </a:p>
          <a:p>
            <a:pPr lvl="0" rtl="0">
              <a:spcBef>
                <a:spcPts val="0"/>
              </a:spcBef>
              <a:buNone/>
            </a:pPr>
            <a:endParaRPr/>
          </a:p>
          <a:p>
            <a:pPr lvl="0" rtl="0">
              <a:spcBef>
                <a:spcPts val="0"/>
              </a:spcBef>
              <a:buNone/>
            </a:pPr>
            <a:r>
              <a:rPr lang="en" b="1" u="sng"/>
              <a:t>Vin</a:t>
            </a:r>
          </a:p>
          <a:p>
            <a:pPr lvl="0" rtl="0">
              <a:spcBef>
                <a:spcPts val="0"/>
              </a:spcBef>
              <a:buNone/>
            </a:pPr>
            <a:r>
              <a:rPr lang="en"/>
              <a:t>Vin will give you access to whatever raw voltage goes into the barrel jack. E.g. if you have the arduino connected to a 12 volt power supply the Vin pin will also have 12 volts. However, use this sparingly since the arduino still can’t handle that much current going through it. There are other safer ways to power big current loads (motors, bright lights, etc.) which we’ll cover later. </a:t>
            </a:r>
          </a:p>
          <a:p>
            <a:pPr lvl="0" rtl="0">
              <a:spcBef>
                <a:spcPts val="0"/>
              </a:spcBef>
              <a:buNone/>
            </a:pPr>
            <a:endParaRPr/>
          </a:p>
          <a:p>
            <a:pPr lvl="0" rtl="0">
              <a:spcBef>
                <a:spcPts val="0"/>
              </a:spcBef>
              <a:buNone/>
            </a:pPr>
            <a:r>
              <a:rPr lang="en" b="1" u="sng"/>
              <a:t>5v</a:t>
            </a:r>
          </a:p>
          <a:p>
            <a:pPr lvl="0" rtl="0">
              <a:spcBef>
                <a:spcPts val="0"/>
              </a:spcBef>
              <a:buNone/>
            </a:pPr>
            <a:r>
              <a:rPr lang="en"/>
              <a:t>This pin will connect you to the nice smooth 5 volts from the voltage regulator. You will connect this to your breadboard (which we will discuss later)</a:t>
            </a:r>
          </a:p>
          <a:p>
            <a:pPr lvl="0" rtl="0">
              <a:spcBef>
                <a:spcPts val="0"/>
              </a:spcBef>
              <a:buNone/>
            </a:pPr>
            <a:endParaRPr/>
          </a:p>
          <a:p>
            <a:pPr lvl="0" rtl="0">
              <a:spcBef>
                <a:spcPts val="0"/>
              </a:spcBef>
              <a:buNone/>
            </a:pPr>
            <a:r>
              <a:rPr lang="en" b="1" u="sng"/>
              <a:t>3.3v</a:t>
            </a:r>
          </a:p>
          <a:p>
            <a:pPr lvl="0" rtl="0">
              <a:spcBef>
                <a:spcPts val="0"/>
              </a:spcBef>
              <a:buNone/>
            </a:pPr>
            <a:r>
              <a:rPr lang="en"/>
              <a:t>Some components will require 3.3volts, not 5. In that case you can give them their own 3.3 volts using this pin. If you give them 5v they will burn out. So be sure you’re using a 5 volt component.</a:t>
            </a:r>
          </a:p>
          <a:p>
            <a:pPr lvl="0" rtl="0">
              <a:spcBef>
                <a:spcPts val="0"/>
              </a:spcBef>
              <a:buNone/>
            </a:pPr>
            <a:endParaRPr/>
          </a:p>
          <a:p>
            <a:pPr lvl="0" rtl="0">
              <a:spcBef>
                <a:spcPts val="0"/>
              </a:spcBef>
              <a:buNone/>
            </a:pPr>
            <a:r>
              <a:rPr lang="en" b="1" u="sng"/>
              <a:t>GND</a:t>
            </a:r>
          </a:p>
          <a:p>
            <a:pPr lvl="0" rtl="0">
              <a:spcBef>
                <a:spcPts val="0"/>
              </a:spcBef>
              <a:buNone/>
            </a:pPr>
            <a:r>
              <a:rPr lang="en"/>
              <a:t>Pretty much everything will need to be connected to ground. That’s how the circuit is completed. That’s why there are 3 of these (can you find the 3rd one?)</a:t>
            </a:r>
          </a:p>
          <a:p>
            <a:pPr lvl="0" rtl="0">
              <a:spcBef>
                <a:spcPts val="0"/>
              </a:spcBef>
              <a:buNone/>
            </a:pPr>
            <a:endParaRPr/>
          </a:p>
          <a:p>
            <a:pPr lvl="0" rtl="0">
              <a:spcBef>
                <a:spcPts val="0"/>
              </a:spcBef>
              <a:buNone/>
            </a:pPr>
            <a:r>
              <a:rPr lang="en" b="1" u="sng"/>
              <a:t>Reset</a:t>
            </a:r>
          </a:p>
          <a:p>
            <a:pPr lvl="0" rtl="0">
              <a:spcBef>
                <a:spcPts val="0"/>
              </a:spcBef>
              <a:buNone/>
            </a:pPr>
            <a:r>
              <a:rPr lang="en"/>
              <a:t>This pin will allow you to have the arduino reset itself. Connecting this pin to a ground source (e.g. literally running a jumper cable from GND to Reset) will cause the arduino to reset itself. You can also connect it to a digital pin and have that pin trigger a reset via software which is occasionally useful. </a:t>
            </a:r>
          </a:p>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See all that exposed metal on the bottom of it the arduino? Be careful of what surface you put it on. Like your shiny Macbook Pro or pile of scrap copper wires.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arduino has an internal LED on pin 13 (the one marked “L” sitting close to pin 13) that you can control without having to add any extra hardware. Helpful as a debug, we’ll see this later in class.</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In order to get things working (and not blow stuff up) we need to understand a few key ideas with electricity. This will basically be a crash course through electrical engineering 101</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As much as the two don’t mix, it’s really helpful to think of an analogy between electricity and water. </a:t>
            </a:r>
          </a:p>
          <a:p>
            <a:pPr lvl="0" rtl="0">
              <a:spcBef>
                <a:spcPts val="0"/>
              </a:spcBef>
              <a:buNone/>
            </a:pPr>
            <a:endParaRPr/>
          </a:p>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Simple. Get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battery is like a pump, its responsible for pushing the water through the pipes. The battery works in a very similar way. The battery literally PUSHES electrons through with a certain amount of force. This force is measured in voltage. A 12 volt battery will push those electrons through with more force than a 1.5 volt AA battery.</a:t>
            </a:r>
          </a:p>
          <a:p>
            <a:pPr lvl="0" rtl="0">
              <a:spcBef>
                <a:spcPts val="0"/>
              </a:spcBef>
              <a:buNone/>
            </a:pPr>
            <a:endParaRPr/>
          </a:p>
          <a:p>
            <a:pPr lvl="0" rtl="0">
              <a:spcBef>
                <a:spcPts val="0"/>
              </a:spcBef>
              <a:buNone/>
            </a:pPr>
            <a:r>
              <a:rPr lang="en" b="1" u="sng"/>
              <a:t>This is why things burn out</a:t>
            </a:r>
            <a:r>
              <a:rPr lang="en"/>
              <a:t>. 12 volts from a battery will force current through places it’s not supposed to go if you connect it to a component designed for 5 volts.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Think of voltage as being the force with which the electrons are being pushed through the pipe by the battery. </a:t>
            </a:r>
          </a:p>
          <a:p>
            <a:pPr lvl="0" rtl="0">
              <a:spcBef>
                <a:spcPts val="0"/>
              </a:spcBef>
              <a:buNone/>
            </a:pPr>
            <a:endParaRPr/>
          </a:p>
          <a:p>
            <a:pPr lvl="0">
              <a:spcBef>
                <a:spcPts val="0"/>
              </a:spcBef>
              <a:buNone/>
            </a:pPr>
            <a:r>
              <a:rPr lang="en"/>
              <a:t>Its like the force with which the water is being pushed through the pipe by the pump. Very similar.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An arduino is just a rapid prototyping platform. It is a VERY simple device and, at its simplest form, should be thought of as a simple input/output processor. It receives inputs from the outside world (via buttons, sensors, switches, etc.), makes some decisions (based on programming) then performs an action (LEDs, motors, buzzers, etc.)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Contrast voltage directly with current. </a:t>
            </a:r>
          </a:p>
          <a:p>
            <a:pPr lvl="0" rtl="0">
              <a:spcBef>
                <a:spcPts val="0"/>
              </a:spcBef>
              <a:buNone/>
            </a:pPr>
            <a:endParaRPr/>
          </a:p>
          <a:p>
            <a:pPr lvl="0" rtl="0">
              <a:spcBef>
                <a:spcPts val="0"/>
              </a:spcBef>
              <a:buNone/>
            </a:pPr>
            <a:r>
              <a:rPr lang="en"/>
              <a:t>The current is the actual amount of electricity flowing through the wires. Or the flow rate of water through the pipe. Electrical current is measured in Amperes or Amps and has the symbol I (capital i). Most of the things we’ll do with the arduino will be rated in milliamps, mA or thousandths of an amp (1 A = 1000 mA).</a:t>
            </a:r>
          </a:p>
          <a:p>
            <a:pPr lvl="0" rtl="0">
              <a:spcBef>
                <a:spcPts val="0"/>
              </a:spcBef>
              <a:buNone/>
            </a:pPr>
            <a:endParaRPr/>
          </a:p>
          <a:p>
            <a:pPr lvl="0" rtl="0">
              <a:spcBef>
                <a:spcPts val="0"/>
              </a:spcBef>
              <a:buNone/>
            </a:pPr>
            <a:r>
              <a:rPr lang="en"/>
              <a:t>Illustrating examples:</a:t>
            </a:r>
          </a:p>
          <a:p>
            <a:pPr marL="457200" lvl="0" indent="-228600" rtl="0">
              <a:spcBef>
                <a:spcPts val="0"/>
              </a:spcBef>
            </a:pPr>
            <a:r>
              <a:rPr lang="en"/>
              <a:t>The arduino loves 5 volts but it can only output about 40 mA per digital pin. A motor or high power LED might also run off 5 volts, but the arduino will not be able to suply the 1-2 amps the motor might need to spin well or the 400mA the high power LED will need to even turn on.</a:t>
            </a:r>
          </a:p>
          <a:p>
            <a:pPr marL="457200" lvl="0" indent="-228600" rtl="0">
              <a:spcBef>
                <a:spcPts val="0"/>
              </a:spcBef>
            </a:pPr>
            <a:r>
              <a:rPr lang="en"/>
              <a:t>Your computer can only supply a certain amount of current (electrical flow). Again, not enough to handle big current loads.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Resistors are like having a pinched pipe. These will limit the amount of voltage available to a component. Resistance is measured in Ohms. </a:t>
            </a:r>
          </a:p>
          <a:p>
            <a:pPr lvl="0" rtl="0">
              <a:spcBef>
                <a:spcPts val="0"/>
              </a:spcBef>
              <a:buNone/>
            </a:pPr>
            <a:endParaRPr/>
          </a:p>
          <a:p>
            <a:pPr lvl="0" rtl="0">
              <a:spcBef>
                <a:spcPts val="0"/>
              </a:spcBef>
              <a:buNone/>
            </a:pPr>
            <a:r>
              <a:rPr lang="en"/>
              <a:t>Most common use: A digital pin outputs 5 volts but a common LED can only handle about 3 volts before it burns out. Connecting it with a resistor lowers the voltage to a usable level so the LED can light up but not blow up.</a:t>
            </a:r>
          </a:p>
          <a:p>
            <a:pPr lvl="0" rtl="0">
              <a:spcBef>
                <a:spcPts val="0"/>
              </a:spcBef>
              <a:buNone/>
            </a:pPr>
            <a:endParaRPr/>
          </a:p>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There are a million different resistors ranging from 1 ohm all the way to 10 mega-ohms (10,000,000 ohms) and beyond. However, some are more common than others. Resistors are NOT polarized. This means you can connect them forwards or backwards and it wont matter.</a:t>
            </a:r>
          </a:p>
          <a:p>
            <a:pPr lvl="0" rtl="0">
              <a:spcBef>
                <a:spcPts val="0"/>
              </a:spcBef>
              <a:buNone/>
            </a:pPr>
            <a:endParaRPr/>
          </a:p>
          <a:p>
            <a:pPr lvl="0" rtl="0">
              <a:spcBef>
                <a:spcPts val="0"/>
              </a:spcBef>
              <a:buNone/>
            </a:pPr>
            <a:r>
              <a:rPr lang="en"/>
              <a:t>Your kits will most likely have two kinds:</a:t>
            </a:r>
          </a:p>
          <a:p>
            <a:pPr lvl="0" rtl="0">
              <a:spcBef>
                <a:spcPts val="0"/>
              </a:spcBef>
              <a:buNone/>
            </a:pPr>
            <a:endParaRPr/>
          </a:p>
          <a:p>
            <a:pPr lvl="0" rtl="0">
              <a:spcBef>
                <a:spcPts val="0"/>
              </a:spcBef>
              <a:buNone/>
            </a:pPr>
            <a:r>
              <a:rPr lang="en" b="1" u="sng"/>
              <a:t>10 kilo-ohm (brown-black-orange)</a:t>
            </a:r>
          </a:p>
          <a:p>
            <a:pPr lvl="0" rtl="0">
              <a:spcBef>
                <a:spcPts val="0"/>
              </a:spcBef>
              <a:buNone/>
            </a:pPr>
            <a:r>
              <a:rPr lang="en"/>
              <a:t>This is somewhat high and is usually used for connecting sensors and buttons. </a:t>
            </a:r>
          </a:p>
          <a:p>
            <a:pPr lvl="0" rtl="0">
              <a:spcBef>
                <a:spcPts val="0"/>
              </a:spcBef>
              <a:buNone/>
            </a:pPr>
            <a:endParaRPr/>
          </a:p>
          <a:p>
            <a:pPr lvl="0" rtl="0">
              <a:spcBef>
                <a:spcPts val="0"/>
              </a:spcBef>
              <a:buNone/>
            </a:pPr>
            <a:r>
              <a:rPr lang="en" b="1" u="sng"/>
              <a:t>200-600 ohms (most common 330ohm = orange-orange-brown)</a:t>
            </a:r>
          </a:p>
          <a:p>
            <a:pPr lvl="0" rtl="0">
              <a:spcBef>
                <a:spcPts val="0"/>
              </a:spcBef>
              <a:buNone/>
            </a:pPr>
            <a:r>
              <a:rPr lang="en"/>
              <a:t>This is somewhat lower and is usually used in combination with LEDs so lower current a little but not too much.</a:t>
            </a:r>
          </a:p>
          <a:p>
            <a:pPr lvl="0" rtl="0">
              <a:spcBef>
                <a:spcPts val="0"/>
              </a:spcBef>
              <a:buNone/>
            </a:pPr>
            <a:endParaRPr/>
          </a:p>
          <a:p>
            <a:pPr lvl="0" rtl="0">
              <a:spcBef>
                <a:spcPts val="0"/>
              </a:spcBef>
              <a:buNone/>
            </a:pPr>
            <a:r>
              <a:rPr lang="en"/>
              <a:t>Search google for resistor color code chart or download an app. Its not too hard to figure out.</a:t>
            </a:r>
          </a:p>
          <a:p>
            <a:pPr lvl="0" rtl="0">
              <a:spcBef>
                <a:spcPts val="0"/>
              </a:spcBef>
              <a:buNone/>
            </a:pPr>
            <a:endParaRPr/>
          </a:p>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LED stands for Light Emitting Diode. Its basically a little piece of semiconductor that emits light when you run the right amount of current through it.</a:t>
            </a:r>
          </a:p>
          <a:p>
            <a:pPr lvl="0" rtl="0">
              <a:spcBef>
                <a:spcPts val="0"/>
              </a:spcBef>
              <a:buNone/>
            </a:pPr>
            <a:endParaRPr/>
          </a:p>
          <a:p>
            <a:pPr lvl="0" rtl="0">
              <a:spcBef>
                <a:spcPts val="0"/>
              </a:spcBef>
              <a:buNone/>
            </a:pPr>
            <a:r>
              <a:rPr lang="en"/>
              <a:t>LEDs are </a:t>
            </a:r>
            <a:r>
              <a:rPr lang="en" b="1" u="sng"/>
              <a:t>polarized</a:t>
            </a:r>
            <a:r>
              <a:rPr lang="en"/>
              <a:t> this means they will only work in one direction. There are a few ways to tell: most LEDs will have one leg shorter than the other. The short leg will always go towards ground. Always. Another way to tell (especially after you clip the LED legs or its in a breadboard) is to look for the flat spot around the collar of the LED. The flatspot indicates the side going to ground.</a:t>
            </a:r>
          </a:p>
          <a:p>
            <a:pPr lvl="0" rtl="0">
              <a:spcBef>
                <a:spcPts val="0"/>
              </a:spcBef>
              <a:buNone/>
            </a:pPr>
            <a:endParaRPr/>
          </a:p>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Open up the Arduino program on your computer.</a:t>
            </a:r>
          </a:p>
          <a:p>
            <a:pPr lvl="0" rtl="0">
              <a:spcBef>
                <a:spcPts val="0"/>
              </a:spcBef>
              <a:buNone/>
            </a:pPr>
            <a:endParaRPr/>
          </a:p>
          <a:p>
            <a:pPr lvl="0" rtl="0">
              <a:spcBef>
                <a:spcPts val="0"/>
              </a:spcBef>
              <a:buNone/>
            </a:pPr>
            <a:r>
              <a:rPr lang="en"/>
              <a:t>This is the Arduino IDE. Code goes in the white part, the black part is the console where you’ll get error messages. </a:t>
            </a:r>
          </a:p>
          <a:p>
            <a:pPr lvl="0" rtl="0">
              <a:spcBef>
                <a:spcPts val="0"/>
              </a:spcBef>
              <a:buNone/>
            </a:pPr>
            <a:endParaRPr/>
          </a:p>
          <a:p>
            <a:pPr lvl="0" rtl="0">
              <a:spcBef>
                <a:spcPts val="0"/>
              </a:spcBef>
              <a:buNone/>
            </a:pPr>
            <a:r>
              <a:rPr lang="en"/>
              <a:t>Similarities to Processing:</a:t>
            </a:r>
          </a:p>
          <a:p>
            <a:pPr marL="457200" lvl="0" indent="-228600" rtl="0">
              <a:spcBef>
                <a:spcPts val="0"/>
              </a:spcBef>
            </a:pPr>
            <a:r>
              <a:rPr lang="en"/>
              <a:t>All your programs are saved in your </a:t>
            </a:r>
            <a:r>
              <a:rPr lang="en" b="1" u="sng"/>
              <a:t>sketch folder</a:t>
            </a:r>
          </a:p>
          <a:p>
            <a:pPr marL="457200" lvl="0" indent="-228600" rtl="0">
              <a:spcBef>
                <a:spcPts val="0"/>
              </a:spcBef>
            </a:pPr>
            <a:r>
              <a:rPr lang="en"/>
              <a:t>There are a bunch of </a:t>
            </a:r>
            <a:r>
              <a:rPr lang="en" b="1" u="sng"/>
              <a:t>examples</a:t>
            </a:r>
            <a:r>
              <a:rPr lang="en"/>
              <a:t> for you to explore</a:t>
            </a:r>
          </a:p>
          <a:p>
            <a:pPr marL="457200" lvl="0" indent="-228600" rtl="0">
              <a:spcBef>
                <a:spcPts val="0"/>
              </a:spcBef>
            </a:pPr>
            <a:r>
              <a:rPr lang="en"/>
              <a:t>There are </a:t>
            </a:r>
            <a:r>
              <a:rPr lang="en" b="1" u="sng"/>
              <a:t>libraries</a:t>
            </a:r>
            <a:r>
              <a:rPr lang="en"/>
              <a:t> that you can access right off the bat, but you can find more to install and use</a:t>
            </a:r>
          </a:p>
          <a:p>
            <a:pPr marL="457200" lvl="0" indent="-228600" rtl="0">
              <a:spcBef>
                <a:spcPts val="0"/>
              </a:spcBef>
            </a:pPr>
            <a:r>
              <a:rPr lang="en"/>
              <a:t>There is a huge </a:t>
            </a:r>
            <a:r>
              <a:rPr lang="en" b="1" u="sng"/>
              <a:t>online reference</a:t>
            </a:r>
            <a:r>
              <a:rPr lang="en"/>
              <a:t> you can access as well as tons of forums to search through.</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Don’t think of the IDE as where your arduino code runs. It doesnt. Think of this as a viewport into the arduino itself. That’s where code is running. All code is uploaded from here to the arduino THEN it runs. If you disconnect the arduino from the computer and into a battery, the arduino will run exactly the same way.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is the verify button. It checks your code to make sure there aren’t any syntax errors or anything the arduino won’t understand. </a:t>
            </a:r>
          </a:p>
          <a:p>
            <a:pPr lvl="0" rtl="0">
              <a:spcBef>
                <a:spcPts val="0"/>
              </a:spcBef>
              <a:buNone/>
            </a:pPr>
            <a:endParaRPr/>
          </a:p>
          <a:p>
            <a:pPr lvl="0" rtl="0">
              <a:spcBef>
                <a:spcPts val="0"/>
              </a:spcBef>
              <a:buNone/>
            </a:pPr>
            <a:r>
              <a:rPr lang="en"/>
              <a:t>It does NOT tell you whether your code will work or not.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upload button will verify your code automatically THEN upload it to your arduino. This will overwrite whatever code is on your arduino. Again, there is no way of retrieving code once its on the arduino so make sure you save your stuff.</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New, Open, Save. Obvious.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
                <a:solidFill>
                  <a:schemeClr val="dk1"/>
                </a:solidFill>
              </a:rPr>
              <a:t>The arduino does not need to communicate with the computer once the code is uploaded. We could disconnect from computer, plug into a batter and the arduino would never notice.</a:t>
            </a:r>
          </a:p>
          <a:p>
            <a:pPr lvl="0" rtl="0">
              <a:spcBef>
                <a:spcPts val="0"/>
              </a:spcBef>
              <a:buNone/>
            </a:pPr>
            <a:endParaRPr/>
          </a:p>
          <a:p>
            <a:pPr lvl="0" rtl="0">
              <a:spcBef>
                <a:spcPts val="0"/>
              </a:spcBef>
              <a:buNone/>
            </a:pPr>
            <a:r>
              <a:rPr lang="en">
                <a:solidFill>
                  <a:schemeClr val="dk1"/>
                </a:solidFill>
              </a:rPr>
              <a:t>The Serial monitor is a communication protocol that allows a line of communication to open up between the arduino and the computer so we can send and receive messages, either for debug or to have the arduino communicate with another device via serial</a:t>
            </a:r>
          </a:p>
          <a:p>
            <a:pPr lvl="0" rtl="0">
              <a:spcBef>
                <a:spcPts val="0"/>
              </a:spcBef>
              <a:buNone/>
            </a:pPr>
            <a:endParaRPr/>
          </a:p>
          <a:p>
            <a:pPr lvl="0" rtl="0">
              <a:spcBef>
                <a:spcPts val="0"/>
              </a:spcBef>
              <a:buNone/>
            </a:pPr>
            <a:r>
              <a:rPr lang="en">
                <a:solidFill>
                  <a:schemeClr val="dk1"/>
                </a:solidFill>
              </a:rPr>
              <a:t>NEVER USE DIGITAL PINS 0 or 1. These are receive/transmit pins the arduino uses for communication. Anything plugged into these will prevent you from uploading/connecting to the arduino.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Make sure you have the right board selected. Most of you will have an UNO.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 lot. The Arduino company has a lot of different microcontrollers but the most popular is the UNO. This is made to be a very robust and rapid prototyping device. Its as big as it is to accommodate all those pin slots and ports which make it easy for people to plug/unplug wires from quickly and reliably.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So, our computers don’t really have Serial ports anymore. Its a thing of the past. We now use virtual serial ports that communicate the same way except via usb instead of the big clunky serial cables we used to have. Tools &gt; Serial Port will list all the virtual serial ports on your computer so you can select which one the arduino is on.</a:t>
            </a:r>
          </a:p>
          <a:p>
            <a:pPr lvl="0" rtl="0">
              <a:spcBef>
                <a:spcPts val="0"/>
              </a:spcBef>
              <a:buNone/>
            </a:pPr>
            <a:endParaRPr/>
          </a:p>
          <a:p>
            <a:pPr lvl="0" rtl="0">
              <a:spcBef>
                <a:spcPts val="0"/>
              </a:spcBef>
              <a:buNone/>
            </a:pPr>
            <a:r>
              <a:rPr lang="en"/>
              <a:t>You may or may not have a bunch of serial ports in your list. The easiest way to know which one is to check the list BEFORE you plug your arduino in then check it again right after you plug it in. Yours is the new one.</a:t>
            </a:r>
          </a:p>
          <a:p>
            <a:pPr lvl="0" rtl="0">
              <a:spcBef>
                <a:spcPts val="0"/>
              </a:spcBef>
              <a:buNone/>
            </a:pPr>
            <a:endParaRPr/>
          </a:p>
          <a:p>
            <a:pPr lvl="0" rtl="0">
              <a:spcBef>
                <a:spcPts val="0"/>
              </a:spcBef>
              <a:buNone/>
            </a:pPr>
            <a:r>
              <a:rPr lang="en"/>
              <a:t>Your serial port wil look like:</a:t>
            </a:r>
          </a:p>
          <a:p>
            <a:pPr lvl="0" rtl="0">
              <a:spcBef>
                <a:spcPts val="0"/>
              </a:spcBef>
              <a:buNone/>
            </a:pPr>
            <a:r>
              <a:rPr lang="en"/>
              <a:t>Mac: /dev/tty.usbmodem1411 (ALWAYS select the one that says “tty”)</a:t>
            </a:r>
          </a:p>
          <a:p>
            <a:pPr lvl="0" rtl="0">
              <a:spcBef>
                <a:spcPts val="0"/>
              </a:spcBef>
              <a:buNone/>
            </a:pPr>
            <a:r>
              <a:rPr lang="en"/>
              <a:t>PC: COM1, COM2, etc</a:t>
            </a:r>
          </a:p>
          <a:p>
            <a:pPr lvl="0" rtl="0">
              <a:spcBef>
                <a:spcPts val="0"/>
              </a:spcBef>
              <a:buNone/>
            </a:pPr>
            <a:endParaRPr/>
          </a:p>
          <a:p>
            <a:pPr lvl="0" rtl="0">
              <a:spcBef>
                <a:spcPts val="0"/>
              </a:spcBef>
              <a:buNone/>
            </a:pPr>
            <a:r>
              <a:rPr lang="en" sz="1400" b="1" u="sng"/>
              <a:t>Plug your arduino in now and select the right board and Serial port now</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Find the “Blink” example.</a:t>
            </a:r>
          </a:p>
          <a:p>
            <a:pPr lvl="0" rtl="0">
              <a:spcBef>
                <a:spcPts val="0"/>
              </a:spcBef>
              <a:buNone/>
            </a:pPr>
            <a:endParaRPr/>
          </a:p>
          <a:p>
            <a:pPr lvl="0" rtl="0">
              <a:spcBef>
                <a:spcPts val="0"/>
              </a:spcBef>
              <a:buNone/>
            </a:pPr>
            <a:r>
              <a:rPr lang="en"/>
              <a:t>Setup() and loop() are synonymous with Processing’s setup() and draw()</a:t>
            </a:r>
          </a:p>
          <a:p>
            <a:pPr lvl="0" rtl="0">
              <a:spcBef>
                <a:spcPts val="0"/>
              </a:spcBef>
              <a:buNone/>
            </a:pPr>
            <a:endParaRPr/>
          </a:p>
          <a:p>
            <a:pPr lvl="0" rtl="0">
              <a:spcBef>
                <a:spcPts val="0"/>
              </a:spcBef>
              <a:buNone/>
            </a:pPr>
            <a:r>
              <a:rPr lang="en"/>
              <a:t>Remember how we said the digital pins can be inputs or outputs? pinMode() is how we tell them what to be. The first parameter is the pin number the second parameter is the mode: OUTPUT or INPUT (case sensitive). It is common practice to label all your pins up top. Get used to it.</a:t>
            </a:r>
          </a:p>
          <a:p>
            <a:pPr lvl="0" rtl="0">
              <a:spcBef>
                <a:spcPts val="0"/>
              </a:spcBef>
              <a:buNone/>
            </a:pPr>
            <a:endParaRPr/>
          </a:p>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Now that we have set our digital pins as OUTPUTS, we need to figure out how to turn them on and off.</a:t>
            </a:r>
          </a:p>
          <a:p>
            <a:pPr lvl="0" rtl="0">
              <a:spcBef>
                <a:spcPts val="0"/>
              </a:spcBef>
              <a:buNone/>
            </a:pPr>
            <a:endParaRPr>
              <a:solidFill>
                <a:schemeClr val="dk1"/>
              </a:solidFill>
            </a:endParaRPr>
          </a:p>
          <a:p>
            <a:pPr lvl="0" rtl="0">
              <a:spcBef>
                <a:spcPts val="0"/>
              </a:spcBef>
              <a:buNone/>
            </a:pPr>
            <a:r>
              <a:rPr lang="en">
                <a:solidFill>
                  <a:schemeClr val="dk1"/>
                </a:solidFill>
              </a:rPr>
              <a:t>Arduino understands write and read. Because we are OUTPUTTING information, we want to Write to the pin. So the digitalWrite() function will do this for us. the first parameter is which pin to turn on or off and the second parameter is what state to be in: HIGH or LOW. Once again, HIGH sets pin 13 to 5 volts while LOW sets it to 0 volts.</a:t>
            </a:r>
          </a:p>
          <a:p>
            <a:pPr lvl="0" rtl="0">
              <a:spcBef>
                <a:spcPts val="0"/>
              </a:spcBef>
              <a:buNone/>
            </a:pPr>
            <a:endParaRPr>
              <a:solidFill>
                <a:schemeClr val="dk1"/>
              </a:solidFill>
            </a:endParaRPr>
          </a:p>
          <a:p>
            <a:pPr lvl="0" rtl="0">
              <a:spcBef>
                <a:spcPts val="0"/>
              </a:spcBef>
              <a:buNone/>
            </a:pPr>
            <a:r>
              <a:rPr lang="en">
                <a:solidFill>
                  <a:schemeClr val="dk1"/>
                </a:solidFill>
              </a:rPr>
              <a:t>delay() is a function that just tells the arduino to wait for a certain number of milliseconds. BEWARE! The delay makes the entire arduino stop EVERYTHING for the duration of the delay. This means nothing else will run while it is on a delay(). Use it sparingly. </a:t>
            </a:r>
          </a:p>
          <a:p>
            <a:pPr lvl="0" rtl="0">
              <a:spcBef>
                <a:spcPts val="0"/>
              </a:spcBef>
              <a:buNone/>
            </a:pPr>
            <a:endParaRPr>
              <a:solidFill>
                <a:schemeClr val="dk1"/>
              </a:solidFill>
            </a:endParaRPr>
          </a:p>
          <a:p>
            <a:pPr lvl="0" rtl="0">
              <a:spcBef>
                <a:spcPts val="0"/>
              </a:spcBef>
              <a:buNone/>
            </a:pPr>
            <a:r>
              <a:rPr lang="en" sz="1400" b="1" u="sng">
                <a:solidFill>
                  <a:schemeClr val="dk1"/>
                </a:solidFill>
              </a:rPr>
              <a:t>Try to change some code to make the LED blink with a different pattern.</a:t>
            </a:r>
          </a:p>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Add some lines so we can see how the arduino sends messages to the serial monitor once it’s running.</a:t>
            </a:r>
          </a:p>
          <a:p>
            <a:pPr lvl="0" rtl="0">
              <a:spcBef>
                <a:spcPts val="0"/>
              </a:spcBef>
              <a:buNone/>
            </a:pPr>
            <a:endParaRPr>
              <a:solidFill>
                <a:schemeClr val="dk1"/>
              </a:solidFill>
            </a:endParaRPr>
          </a:p>
          <a:p>
            <a:pPr lvl="0" rtl="0">
              <a:spcBef>
                <a:spcPts val="0"/>
              </a:spcBef>
              <a:buNone/>
            </a:pPr>
            <a:r>
              <a:rPr lang="en">
                <a:solidFill>
                  <a:schemeClr val="dk1"/>
                </a:solidFill>
              </a:rPr>
              <a:t>Serial.begin(9600) opens up the Serial connection on the arduino and sets the speed that both sides will be talking 9600 is the “baud rate”</a:t>
            </a:r>
          </a:p>
          <a:p>
            <a:pPr lvl="0" rtl="0">
              <a:spcBef>
                <a:spcPts val="0"/>
              </a:spcBef>
              <a:buNone/>
            </a:pPr>
            <a:endParaRPr>
              <a:solidFill>
                <a:schemeClr val="dk1"/>
              </a:solidFill>
            </a:endParaRPr>
          </a:p>
          <a:p>
            <a:pPr lvl="0" rtl="0">
              <a:spcBef>
                <a:spcPts val="0"/>
              </a:spcBef>
              <a:buNone/>
            </a:pPr>
            <a:r>
              <a:rPr lang="en">
                <a:solidFill>
                  <a:schemeClr val="dk1"/>
                </a:solidFill>
              </a:rPr>
              <a:t>Serial.println(“text”) prints a line of text to the serial monitor. Note the println will print the line and end it with a carriage return (i.e. a new line). the Serial.print() command will not insert a new line after the text.</a:t>
            </a:r>
          </a:p>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r>
              <a:rPr lang="en" sz="1400" b="1" u="sng">
                <a:solidFill>
                  <a:schemeClr val="dk1"/>
                </a:solidFill>
              </a:rPr>
              <a:t>Now lets try to connect an external LED and get to know the breadboard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 breadboard (no idea why they call it that) is a great tool for prototyping because of how fast you can make reliable electrical connections. </a:t>
            </a:r>
          </a:p>
          <a:p>
            <a:pPr lvl="0" rtl="0">
              <a:spcBef>
                <a:spcPts val="0"/>
              </a:spcBef>
              <a:buNone/>
            </a:pPr>
            <a:endParaRPr/>
          </a:p>
          <a:p>
            <a:pPr lvl="0" rtl="0">
              <a:spcBef>
                <a:spcPts val="0"/>
              </a:spcBef>
              <a:buNone/>
            </a:pPr>
            <a:r>
              <a:rPr lang="en">
                <a:solidFill>
                  <a:schemeClr val="dk1"/>
                </a:solidFill>
              </a:rPr>
              <a:t>The breadboard is just a bunch of metal pieces inside a box with a bunch of holes in it.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horizontal rows of the breadboard are all connected underneath. This means that ANY two wires connected ANYWHERE on that row will now be electrically connected.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Note: the gap down the center of the breadboard is a real gap, rows are NOT connected to the ones next to them.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Along the edges of the breadboard you’ll find the Power and ground “rails”. Unlike the rows, these are all connected vertically. See how the red and blue stripes are unbroken? That shows you the connection goes all the way down.</a:t>
            </a:r>
          </a:p>
          <a:p>
            <a:pPr lvl="0" rtl="0">
              <a:spcBef>
                <a:spcPts val="0"/>
              </a:spcBef>
              <a:buNone/>
            </a:pPr>
            <a:endParaRPr/>
          </a:p>
          <a:p>
            <a:pPr lvl="0" rtl="0">
              <a:spcBef>
                <a:spcPts val="0"/>
              </a:spcBef>
              <a:buNone/>
            </a:pPr>
            <a:r>
              <a:rPr lang="en"/>
              <a:t>Almost every electrical component you will use will require their own connection to power (i.e. 5 votls) or ground. By connecting the 5V or GND on the arduino ANYWHERE on the rails we can have a bunch of different places to connect other components to power and ground.</a:t>
            </a:r>
          </a:p>
          <a:p>
            <a:pPr lvl="0" rtl="0">
              <a:spcBef>
                <a:spcPts val="0"/>
              </a:spcBef>
              <a:buNone/>
            </a:pPr>
            <a:endParaRPr/>
          </a:p>
          <a:p>
            <a:pPr lvl="0" rtl="0">
              <a:spcBef>
                <a:spcPts val="0"/>
              </a:spcBef>
              <a:buNone/>
            </a:pPr>
            <a:r>
              <a:rPr lang="en"/>
              <a:t>Note: the color of wires or the breadboard rails dont matter, they’re just pieces of metal. However, your life will be way easier if you color code (or try to whenever you can). So just do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b="1" u="sng"/>
              <a:t>UNPLUG YOUR ARDUINO FROM YOUR COMPUTER NOW</a:t>
            </a:r>
          </a:p>
          <a:p>
            <a:pPr lvl="0" rtl="0">
              <a:spcBef>
                <a:spcPts val="0"/>
              </a:spcBef>
              <a:buNone/>
            </a:pPr>
            <a:endParaRPr/>
          </a:p>
          <a:p>
            <a:pPr lvl="0" rtl="0">
              <a:spcBef>
                <a:spcPts val="0"/>
              </a:spcBef>
              <a:buNone/>
            </a:pPr>
            <a:r>
              <a:rPr lang="en"/>
              <a:t>Until you are comfortable saying you an expert at physical computing, make sure you unplug your arduino when you make/change connections on the breadboard. One unfortunate short and you could fry your arduino or even worse, your USB port/laptop. For real.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Follow this wiring diagram. Make sure the resistor you use is the smaller resistor (200-600 ohms), not the 10 Kilo-ohm. Once you are sure it is connected correctly, plug in your arduino.</a:t>
            </a:r>
          </a:p>
          <a:p>
            <a:pPr lvl="0" rtl="0">
              <a:spcBef>
                <a:spcPts val="0"/>
              </a:spcBef>
              <a:buNone/>
            </a:pPr>
            <a:endParaRPr/>
          </a:p>
          <a:p>
            <a:pPr lvl="0" rtl="0">
              <a:spcBef>
                <a:spcPts val="0"/>
              </a:spcBef>
              <a:buNone/>
            </a:pPr>
            <a:r>
              <a:rPr lang="en"/>
              <a:t>What do you think it will do? </a:t>
            </a:r>
            <a:r>
              <a:rPr lang="en" b="1" u="sng"/>
              <a:t>(answer below)</a:t>
            </a:r>
          </a:p>
          <a:p>
            <a:pPr lvl="0" rtl="0">
              <a:spcBef>
                <a:spcPts val="0"/>
              </a:spcBef>
              <a:buNone/>
            </a:pPr>
            <a:endParaRPr/>
          </a:p>
          <a:p>
            <a:pPr lvl="0" rtl="0">
              <a:spcBef>
                <a:spcPts val="0"/>
              </a:spcBef>
              <a:buNone/>
            </a:pPr>
            <a:endParaRPr/>
          </a:p>
          <a:p>
            <a:pPr lvl="0" rtl="0">
              <a:spcBef>
                <a:spcPts val="0"/>
              </a:spcBef>
              <a:buNone/>
            </a:pPr>
            <a:r>
              <a:rPr lang="en"/>
              <a:t>NOTE: The LED in the photo above is backwards. The short leg should be connected towards ground.</a:t>
            </a: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r>
              <a:rPr lang="en"/>
              <a:t>This led will be on 100% of the time because we are “hard-wiring” it directly to power. This isn’t what we want, we want the arduino to be able to control the state of the LED based on how it’s programmed.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is really what is doing all the processing on the board. Everything else around it is just a support for it.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Now change the wire from the 5 volt rail to pin 13. Plug in your arduino (where your blink sketch should still be uploaded).</a:t>
            </a:r>
          </a:p>
          <a:p>
            <a:pPr lvl="0" rtl="0">
              <a:spcBef>
                <a:spcPts val="0"/>
              </a:spcBef>
              <a:buNone/>
            </a:pPr>
            <a:endParaRPr/>
          </a:p>
          <a:p>
            <a:pPr lvl="0" rtl="0">
              <a:spcBef>
                <a:spcPts val="0"/>
              </a:spcBef>
              <a:buNone/>
            </a:pPr>
            <a:r>
              <a:rPr lang="en"/>
              <a:t>You will notice that the arduino is now causing the LED to blink on and off. Play around with the code and try to get the LED to blink in different patterns.</a:t>
            </a:r>
          </a:p>
          <a:p>
            <a:pPr lvl="0" rtl="0">
              <a:spcBef>
                <a:spcPts val="0"/>
              </a:spcBef>
              <a:buNone/>
            </a:pPr>
            <a:endParaRPr/>
          </a:p>
          <a:p>
            <a:pPr lvl="0" rtl="0">
              <a:spcBef>
                <a:spcPts val="0"/>
              </a:spcBef>
              <a:buNone/>
            </a:pPr>
            <a:r>
              <a:rPr lang="en" b="1" u="sng"/>
              <a:t>Why is it wired this way?</a:t>
            </a:r>
          </a:p>
          <a:p>
            <a:pPr lvl="0" rtl="0">
              <a:spcBef>
                <a:spcPts val="0"/>
              </a:spcBef>
              <a:buNone/>
            </a:pPr>
            <a:r>
              <a:rPr lang="en"/>
              <a:t>Always ask yourself: “which way is the electricity flowing?”</a:t>
            </a:r>
          </a:p>
          <a:p>
            <a:pPr lvl="0" rtl="0">
              <a:spcBef>
                <a:spcPts val="0"/>
              </a:spcBef>
              <a:buNone/>
            </a:pPr>
            <a:endParaRPr/>
          </a:p>
          <a:p>
            <a:pPr lvl="0" rtl="0">
              <a:spcBef>
                <a:spcPts val="0"/>
              </a:spcBef>
              <a:buNone/>
            </a:pPr>
            <a:r>
              <a:rPr lang="en"/>
              <a:t>When pin 13 is set to LOW, both sides of the LED are 0 volts so no current is flowing and the led is off. When pin 13 is set to HIGH or 5V, </a:t>
            </a:r>
            <a:r>
              <a:rPr lang="en" u="sng">
                <a:solidFill>
                  <a:schemeClr val="accent2"/>
                </a:solidFill>
              </a:rPr>
              <a:t>current flows from the pin, through the LED, then the resistor into ground</a:t>
            </a:r>
            <a:r>
              <a:rPr lang="en"/>
              <a:t> (current always goes from + to ground).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have an output that we can control (the LED), now lets add an input so that we can physically do things to influence the state of the output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b="1" u="sng">
                <a:solidFill>
                  <a:schemeClr val="dk1"/>
                </a:solidFill>
              </a:rPr>
              <a:t>DISCONNECT THE ARDUINO FIRST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Then hook up the button as shown.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About the button: these simple (and cheap-o) buttons all have 4 legs. If it does not sit nicely in the breadboard (spanning the gap down the middle) then rotate it 90 degrees. It should pop in since the legs are a little curved. These buttons are basically two pieces of metal that are connected when you press the top. If viewed as in the diagram, the top left and bottom left legs are actually one piece of metal and the top right and bottom right are one as well (i.e. the blue wire and resistor are actually connected to the same thing, we just wired it this way specifically so everything looks neat on the breadboard).</a:t>
            </a:r>
          </a:p>
          <a:p>
            <a:pPr lvl="0" rtl="0">
              <a:spcBef>
                <a:spcPts val="0"/>
              </a:spcBef>
              <a:buClr>
                <a:schemeClr val="dk1"/>
              </a:buClr>
              <a:buSzPct val="100000"/>
              <a:buFont typeface="Arial"/>
              <a:buNone/>
            </a:pPr>
            <a:endParaRPr>
              <a:solidFill>
                <a:schemeClr val="dk1"/>
              </a:solidFill>
            </a:endParaRPr>
          </a:p>
          <a:p>
            <a:pPr lvl="0" rtl="0">
              <a:spcBef>
                <a:spcPts val="0"/>
              </a:spcBef>
              <a:buNone/>
            </a:pPr>
            <a:r>
              <a:rPr lang="en" b="1" u="sng">
                <a:solidFill>
                  <a:schemeClr val="dk1"/>
                </a:solidFill>
              </a:rPr>
              <a:t>Why do we wire it this way (and why do we need the resistor)?</a:t>
            </a:r>
          </a:p>
          <a:p>
            <a:pPr lvl="0" rtl="0">
              <a:spcBef>
                <a:spcPts val="0"/>
              </a:spcBef>
              <a:buNone/>
            </a:pPr>
            <a:r>
              <a:rPr lang="en">
                <a:solidFill>
                  <a:schemeClr val="dk1"/>
                </a:solidFill>
              </a:rPr>
              <a:t>Lets think again: “Which way is the electricity flowing?”</a:t>
            </a:r>
          </a:p>
          <a:p>
            <a:pPr lvl="0" rtl="0">
              <a:spcBef>
                <a:spcPts val="0"/>
              </a:spcBef>
              <a:buClr>
                <a:schemeClr val="dk1"/>
              </a:buClr>
              <a:buSzPct val="100000"/>
              <a:buFont typeface="Arial"/>
              <a:buNone/>
            </a:pPr>
            <a:r>
              <a:rPr lang="en">
                <a:solidFill>
                  <a:schemeClr val="dk1"/>
                </a:solidFill>
              </a:rPr>
              <a:t>When the button isn’t pressed, the 5V side of the button is isolated from the Pin 2/resistor side of the button. This means that when we try to read Pin 2 we will only see that it is connected to ground.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The serial.print commands have been removed to save space but can be left in if desired.</a:t>
            </a:r>
          </a:p>
          <a:p>
            <a:pPr lvl="0" rtl="0">
              <a:spcBef>
                <a:spcPts val="0"/>
              </a:spcBef>
              <a:buNone/>
            </a:pPr>
            <a:endParaRPr>
              <a:solidFill>
                <a:schemeClr val="dk1"/>
              </a:solidFill>
            </a:endParaRPr>
          </a:p>
          <a:p>
            <a:pPr lvl="0" rtl="0">
              <a:spcBef>
                <a:spcPts val="0"/>
              </a:spcBef>
              <a:buNone/>
            </a:pPr>
            <a:r>
              <a:rPr lang="en">
                <a:solidFill>
                  <a:schemeClr val="dk1"/>
                </a:solidFill>
              </a:rPr>
              <a:t>Code to add:</a:t>
            </a:r>
          </a:p>
          <a:p>
            <a:pPr marL="457200" lvl="0" indent="-228600" rtl="0">
              <a:spcBef>
                <a:spcPts val="0"/>
              </a:spcBef>
              <a:buClr>
                <a:schemeClr val="dk1"/>
              </a:buClr>
            </a:pPr>
            <a:r>
              <a:rPr lang="en">
                <a:solidFill>
                  <a:schemeClr val="dk1"/>
                </a:solidFill>
              </a:rPr>
              <a:t>Declare global variables for buttonPin and buttonState </a:t>
            </a:r>
          </a:p>
          <a:p>
            <a:pPr marL="457200" lvl="0" indent="-228600" rtl="0">
              <a:spcBef>
                <a:spcPts val="0"/>
              </a:spcBef>
              <a:buClr>
                <a:schemeClr val="dk1"/>
              </a:buClr>
            </a:pPr>
            <a:r>
              <a:rPr lang="en">
                <a:solidFill>
                  <a:schemeClr val="dk1"/>
                </a:solidFill>
              </a:rPr>
              <a:t>Set pinMode() of button to INPUT</a:t>
            </a:r>
          </a:p>
          <a:p>
            <a:pPr marL="457200" lvl="0" indent="-228600" rtl="0">
              <a:spcBef>
                <a:spcPts val="0"/>
              </a:spcBef>
              <a:buClr>
                <a:schemeClr val="dk1"/>
              </a:buClr>
            </a:pPr>
            <a:r>
              <a:rPr lang="en">
                <a:solidFill>
                  <a:schemeClr val="dk1"/>
                </a:solidFill>
              </a:rPr>
              <a:t>Read the buttonPin with a digitalRead() command</a:t>
            </a:r>
          </a:p>
          <a:p>
            <a:pPr marL="457200" lvl="0" indent="-228600" rtl="0">
              <a:spcBef>
                <a:spcPts val="0"/>
              </a:spcBef>
              <a:buClr>
                <a:schemeClr val="dk1"/>
              </a:buClr>
            </a:pPr>
            <a:r>
              <a:rPr lang="en">
                <a:solidFill>
                  <a:schemeClr val="dk1"/>
                </a:solidFill>
              </a:rPr>
              <a:t>Perform different actions depending on the state of the button with an if-else statement</a:t>
            </a:r>
          </a:p>
          <a:p>
            <a:pPr lvl="0" rtl="0">
              <a:spcBef>
                <a:spcPts val="0"/>
              </a:spcBef>
              <a:buNone/>
            </a:pPr>
            <a:endParaRPr>
              <a:solidFill>
                <a:schemeClr val="dk1"/>
              </a:solidFill>
            </a:endParaRPr>
          </a:p>
          <a:p>
            <a:pPr lvl="0" rtl="0">
              <a:spcBef>
                <a:spcPts val="0"/>
              </a:spcBef>
              <a:buNone/>
            </a:pPr>
            <a:r>
              <a:rPr lang="en" sz="1400" b="1" u="sng">
                <a:solidFill>
                  <a:schemeClr val="dk1"/>
                </a:solidFill>
              </a:rPr>
              <a:t>Connect your arduino and upload the code</a:t>
            </a:r>
          </a:p>
          <a:p>
            <a:pPr lvl="0" rtl="0">
              <a:spcBef>
                <a:spcPts val="0"/>
              </a:spcBef>
              <a:buNone/>
            </a:pPr>
            <a:endParaRPr sz="14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b="1" u="sng">
                <a:solidFill>
                  <a:schemeClr val="dk1"/>
                </a:solidFill>
              </a:rPr>
              <a:t>What happens?</a:t>
            </a:r>
            <a:r>
              <a:rPr lang="en">
                <a:solidFill>
                  <a:schemeClr val="dk1"/>
                </a:solidFill>
              </a:rPr>
              <a:t> </a:t>
            </a:r>
          </a:p>
          <a:p>
            <a:pPr lvl="0" rtl="0">
              <a:spcBef>
                <a:spcPts val="0"/>
              </a:spcBef>
              <a:buNone/>
            </a:pPr>
            <a:r>
              <a:rPr lang="en">
                <a:solidFill>
                  <a:schemeClr val="dk1"/>
                </a:solidFill>
              </a:rPr>
              <a:t>The button should turn on the led but it probably does so somewhat erratically. This was done for a reason.</a:t>
            </a:r>
          </a:p>
          <a:p>
            <a:pPr lvl="0" rtl="0">
              <a:spcBef>
                <a:spcPts val="0"/>
              </a:spcBef>
              <a:buNone/>
            </a:pPr>
            <a:endParaRPr>
              <a:solidFill>
                <a:schemeClr val="dk1"/>
              </a:solidFill>
            </a:endParaRPr>
          </a:p>
          <a:p>
            <a:pPr lvl="0" rtl="0">
              <a:spcBef>
                <a:spcPts val="0"/>
              </a:spcBef>
              <a:buNone/>
            </a:pPr>
            <a:r>
              <a:rPr lang="en">
                <a:solidFill>
                  <a:schemeClr val="dk1"/>
                </a:solidFill>
              </a:rPr>
              <a:t>When the button is pressed, the 5V side of the button connects to the Digital Pin 2 side. We then digitalRead() a HIGH signal and this causes the LED to be on. However, when the button is not pressed, the wire connected to DP2 is what we call a “floating pin”. This means it is not deliberately connected to anything like GND or 5V, its just connected to a random piece of metal on the breadboard. </a:t>
            </a:r>
          </a:p>
          <a:p>
            <a:pPr lvl="0" rtl="0">
              <a:spcBef>
                <a:spcPts val="0"/>
              </a:spcBef>
              <a:buNone/>
            </a:pPr>
            <a:endParaRPr>
              <a:solidFill>
                <a:schemeClr val="dk1"/>
              </a:solidFill>
            </a:endParaRPr>
          </a:p>
          <a:p>
            <a:pPr lvl="0" rtl="0">
              <a:spcBef>
                <a:spcPts val="0"/>
              </a:spcBef>
              <a:buNone/>
            </a:pPr>
            <a:r>
              <a:rPr lang="en">
                <a:solidFill>
                  <a:schemeClr val="dk1"/>
                </a:solidFill>
              </a:rPr>
              <a:t>Breadboards are notorious for being having “noisy” electrical signals and are subject to all sorts of static. This random electrical noise causes the floating pin (and hence the the result of the digitalRead() command) to bounce HIGH and LOW making it difficult for the arduino to tell when the button is actually not being pressed. </a:t>
            </a:r>
          </a:p>
          <a:p>
            <a:pPr lvl="0" rtl="0">
              <a:spcBef>
                <a:spcPts val="0"/>
              </a:spcBef>
              <a:buNone/>
            </a:pPr>
            <a:endParaRPr>
              <a:solidFill>
                <a:schemeClr val="dk1"/>
              </a:solidFill>
            </a:endParaRPr>
          </a:p>
          <a:p>
            <a:pPr lvl="0" rtl="0">
              <a:spcBef>
                <a:spcPts val="0"/>
              </a:spcBef>
              <a:buNone/>
            </a:pPr>
            <a:r>
              <a:rPr lang="en">
                <a:solidFill>
                  <a:schemeClr val="dk1"/>
                </a:solidFill>
              </a:rPr>
              <a:t>This button set up will work sometimes not others. Here’s how you fix it...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This resistor is there to “pull” one side of the button “down” to GND. Hence the name “pull-down resistor”. </a:t>
            </a:r>
          </a:p>
          <a:p>
            <a:pPr lvl="0" rtl="0">
              <a:spcBef>
                <a:spcPts val="0"/>
              </a:spcBef>
              <a:buNone/>
            </a:pPr>
            <a:endParaRPr>
              <a:solidFill>
                <a:schemeClr val="dk1"/>
              </a:solidFill>
            </a:endParaRPr>
          </a:p>
          <a:p>
            <a:pPr lvl="0" rtl="0">
              <a:spcBef>
                <a:spcPts val="0"/>
              </a:spcBef>
              <a:buNone/>
            </a:pPr>
            <a:r>
              <a:rPr lang="en">
                <a:solidFill>
                  <a:schemeClr val="dk1"/>
                </a:solidFill>
              </a:rPr>
              <a:t>Let’s take a look again at what is happening when we press the button:</a:t>
            </a:r>
          </a:p>
          <a:p>
            <a:pPr lvl="0" rtl="0">
              <a:spcBef>
                <a:spcPts val="0"/>
              </a:spcBef>
              <a:buNone/>
            </a:pPr>
            <a:r>
              <a:rPr lang="en">
                <a:solidFill>
                  <a:schemeClr val="dk1"/>
                </a:solidFill>
              </a:rPr>
              <a:t>When the button is pressed, the electricity will flow from the 5V side of the button to the other side. However it now has two places it can go: the way of the resistor into ground or into the digital pin. Because we used a large 10K resistor to ground the current will go the path of least resistance and flow into the digital pin. However, when the button is not pressed, the digital pin is now solely connected to the resistor to ground which very efficiently “grounds” the pin. </a:t>
            </a:r>
          </a:p>
          <a:p>
            <a:pPr lvl="0" rtl="0">
              <a:spcBef>
                <a:spcPts val="0"/>
              </a:spcBef>
              <a:buNone/>
            </a:pPr>
            <a:endParaRPr>
              <a:solidFill>
                <a:schemeClr val="dk1"/>
              </a:solidFill>
            </a:endParaRPr>
          </a:p>
          <a:p>
            <a:pPr lvl="0" rtl="0">
              <a:spcBef>
                <a:spcPts val="0"/>
              </a:spcBef>
              <a:buNone/>
            </a:pPr>
            <a:r>
              <a:rPr lang="en">
                <a:solidFill>
                  <a:schemeClr val="dk1"/>
                </a:solidFill>
              </a:rPr>
              <a:t>The overall effect is that the arduino can now reliably digitalRead() a LOW or 0 volts on pin 2 when the button is not pressed.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This resistor is there to “pull” one side of the button “down” to GND. Hence the name “pull-down resistor”. </a:t>
            </a:r>
          </a:p>
          <a:p>
            <a:pPr lvl="0" rtl="0">
              <a:spcBef>
                <a:spcPts val="0"/>
              </a:spcBef>
              <a:buNone/>
            </a:pPr>
            <a:endParaRPr>
              <a:solidFill>
                <a:schemeClr val="dk1"/>
              </a:solidFill>
            </a:endParaRPr>
          </a:p>
          <a:p>
            <a:pPr lvl="0" rtl="0">
              <a:spcBef>
                <a:spcPts val="0"/>
              </a:spcBef>
              <a:buNone/>
            </a:pPr>
            <a:r>
              <a:rPr lang="en">
                <a:solidFill>
                  <a:schemeClr val="dk1"/>
                </a:solidFill>
              </a:rPr>
              <a:t>Let’s take a look again at what is happening when we press the button:</a:t>
            </a:r>
          </a:p>
          <a:p>
            <a:pPr lvl="0" rtl="0">
              <a:spcBef>
                <a:spcPts val="0"/>
              </a:spcBef>
              <a:buNone/>
            </a:pPr>
            <a:r>
              <a:rPr lang="en">
                <a:solidFill>
                  <a:schemeClr val="dk1"/>
                </a:solidFill>
              </a:rPr>
              <a:t>When the button is pressed, the electricity will flow from the 5V side of the button to the other side. However it now has two places it can go: the way of the resistor into ground or into the digital pin. Because we used a large 10K resistor to ground the current will go the path of least resistance and flow into the digital pin. However, when the button is not pressed, the digital pin is now solely connected to the resistor to ground which very efficiently “grounds” the pin. </a:t>
            </a:r>
          </a:p>
          <a:p>
            <a:pPr lvl="0" rtl="0">
              <a:spcBef>
                <a:spcPts val="0"/>
              </a:spcBef>
              <a:buNone/>
            </a:pPr>
            <a:endParaRPr>
              <a:solidFill>
                <a:schemeClr val="dk1"/>
              </a:solidFill>
            </a:endParaRPr>
          </a:p>
          <a:p>
            <a:pPr lvl="0" rtl="0">
              <a:spcBef>
                <a:spcPts val="0"/>
              </a:spcBef>
              <a:buNone/>
            </a:pPr>
            <a:r>
              <a:rPr lang="en">
                <a:solidFill>
                  <a:schemeClr val="dk1"/>
                </a:solidFill>
              </a:rPr>
              <a:t>The overall effect is that the arduino can now reliably digitalRead() a LOW or 0 volts on pin 2 when the button is not pressed. </a:t>
            </a:r>
          </a:p>
        </p:txBody>
      </p:sp>
    </p:spTree>
    <p:extLst>
      <p:ext uri="{BB962C8B-B14F-4D97-AF65-F5344CB8AC3E}">
        <p14:creationId xmlns:p14="http://schemas.microsoft.com/office/powerpoint/2010/main" val="785973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So far we are setting the LED to be on if the button is pressed. What if we wanted to make the LED stay on if the button is pressed once then turn off if the button is pressed again? In other words, cause the button to trigger a state change.</a:t>
            </a:r>
          </a:p>
          <a:p>
            <a:pPr lvl="0" rtl="0">
              <a:spcBef>
                <a:spcPts val="0"/>
              </a:spcBef>
              <a:buNone/>
            </a:pPr>
            <a:endParaRPr>
              <a:solidFill>
                <a:schemeClr val="dk1"/>
              </a:solidFill>
            </a:endParaRPr>
          </a:p>
          <a:p>
            <a:pPr lvl="0" rtl="0">
              <a:spcBef>
                <a:spcPts val="0"/>
              </a:spcBef>
              <a:buNone/>
            </a:pPr>
            <a:r>
              <a:rPr lang="en">
                <a:solidFill>
                  <a:schemeClr val="dk1"/>
                </a:solidFill>
              </a:rPr>
              <a:t>Your homework is to make this happen. However, it is not as straightforward as you might expect. You will have to research a concept known as “debouncing”. Learn what debouncing is then work around it. Be prepared to explain how your debounce code works (for all you copy-paste ninjas)!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These are the arduino’s connection to the world. These pins can be configured as inputs or outputs. They are called “digital” because they are binary, they can be on or off. On = 5 volts, off = 0 volts.</a:t>
            </a:r>
          </a:p>
          <a:p>
            <a:pPr lvl="0" rtl="0">
              <a:spcBef>
                <a:spcPts val="0"/>
              </a:spcBef>
              <a:buNone/>
            </a:pPr>
            <a:endParaRPr/>
          </a:p>
          <a:p>
            <a:pPr lvl="0" rtl="0">
              <a:spcBef>
                <a:spcPts val="0"/>
              </a:spcBef>
              <a:buNone/>
            </a:pPr>
            <a:r>
              <a:rPr lang="en"/>
              <a:t>Output = “Lets turn this LED/Motor/Buzzer/etc. on or off”</a:t>
            </a:r>
          </a:p>
          <a:p>
            <a:pPr lvl="0" rtl="0">
              <a:spcBef>
                <a:spcPts val="0"/>
              </a:spcBef>
              <a:buNone/>
            </a:pPr>
            <a:r>
              <a:rPr lang="en"/>
              <a:t>Input = “Is this button/switch pressed or not pressed?</a:t>
            </a:r>
          </a:p>
          <a:p>
            <a:pPr lvl="0" rtl="0">
              <a:spcBef>
                <a:spcPts val="0"/>
              </a:spcBef>
              <a:buNone/>
            </a:pPr>
            <a:endParaRPr/>
          </a:p>
          <a:p>
            <a:pPr lvl="0" rtl="0">
              <a:spcBef>
                <a:spcPts val="0"/>
              </a:spcBef>
              <a:buNone/>
            </a:pPr>
            <a:endParaRPr/>
          </a:p>
          <a:p>
            <a:pPr lvl="0" rtl="0">
              <a:spcBef>
                <a:spcPts val="0"/>
              </a:spcBef>
              <a:buNone/>
            </a:pPr>
            <a:r>
              <a:rPr lang="en">
                <a:solidFill>
                  <a:schemeClr val="dk1"/>
                </a:solidFill>
              </a:rPr>
              <a:t>PWM allows us to trick things into turning on and off at different levels between 0 and 5 but we’ll cover that in another class.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Analog pins are solely inputs. These pins are used when we want to get a bit more information than on/off. These can read information on a range. For example, reading a light sensor via an analog pin will read the voltage on that pin on a scale from 0-1023. Bright light on the sensor might read close to 1023, putting the sensor in a dark room might read close to 0. </a:t>
            </a:r>
          </a:p>
          <a:p>
            <a:pPr lvl="0" rtl="0">
              <a:spcBef>
                <a:spcPts val="0"/>
              </a:spcBef>
              <a:buNone/>
            </a:pPr>
            <a:endParaRPr/>
          </a:p>
          <a:p>
            <a:pPr lvl="0" rtl="0">
              <a:spcBef>
                <a:spcPts val="0"/>
              </a:spcBef>
              <a:buNone/>
            </a:pPr>
            <a:r>
              <a:rPr lang="en"/>
              <a:t>Why 0-1023? The hardware on the arduino (specifically the analog to digital converter or ADC) can only read voltage differences that are so fine. 0-5 volts divided by 1023 steps means the arduino can distinguish differences in voltage of about 4.8 mV (0.0048 volts). Not bad.</a:t>
            </a:r>
          </a:p>
          <a:p>
            <a:pPr lvl="0" rtl="0">
              <a:spcBef>
                <a:spcPts val="0"/>
              </a:spcBef>
              <a:buNone/>
            </a:pPr>
            <a:endParaRPr/>
          </a:p>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button will come in handy. It just cycles the power and turns the arduino on and off, causing it to start the code that’s on it from the beginning. </a:t>
            </a:r>
          </a:p>
          <a:p>
            <a:pPr lvl="0" rtl="0">
              <a:spcBef>
                <a:spcPts val="0"/>
              </a:spcBef>
              <a:buNone/>
            </a:pPr>
            <a:endParaRPr/>
          </a:p>
          <a:p>
            <a:pPr lvl="0" rtl="0">
              <a:spcBef>
                <a:spcPts val="0"/>
              </a:spcBef>
              <a:buNone/>
            </a:pPr>
            <a:r>
              <a:rPr lang="en"/>
              <a:t>Note: Once code is uploaded to the arduino it is on there for good, until new code overwrites it. This means disconnecting it will not erase the code. However, there is NO WAY TO GET CODE FROM THE ARDUINO. You just can’t so save all your sketches.</a:t>
            </a:r>
          </a:p>
          <a:p>
            <a:pPr lvl="0" rtl="0">
              <a:spcBef>
                <a:spcPts val="0"/>
              </a:spcBef>
              <a:buNone/>
            </a:pPr>
            <a:endParaRP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is where the USB cable goes. This cable is a connection to the computer so you can communicate with it via a “Serial” connection with your computer. This cable will also provide power to your arduino. </a:t>
            </a:r>
          </a:p>
          <a:p>
            <a:pPr lvl="0" rtl="0">
              <a:spcBef>
                <a:spcPts val="0"/>
              </a:spcBef>
              <a:buNone/>
            </a:pPr>
            <a:endParaRPr/>
          </a:p>
          <a:p>
            <a:pPr lvl="0" rtl="0">
              <a:spcBef>
                <a:spcPts val="0"/>
              </a:spcBef>
              <a:buNone/>
            </a:pPr>
            <a:r>
              <a:rPr lang="en"/>
              <a:t>Note: your computer will only be able to provide so much power via the usb port so if you’re using anything more than a few leds or a buzzer, think about using an external power supply.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is where you can connect an external battery pack using a “2.1 mm barrel jack” you can get from RadioShack. The one in the photo connects the other side of the barrel Jack to a 9 volt battery which is convenient for disconnecting the arduino from a computer or wall outlet and becoming portable.</a:t>
            </a:r>
          </a:p>
          <a:p>
            <a:pPr lvl="0" rtl="0">
              <a:spcBef>
                <a:spcPts val="0"/>
              </a:spcBef>
              <a:buNone/>
            </a:pPr>
            <a:endParaRPr/>
          </a:p>
          <a:p>
            <a:pPr lvl="0" rtl="0">
              <a:spcBef>
                <a:spcPts val="0"/>
              </a:spcBef>
              <a:buNone/>
            </a:pPr>
            <a:endParaRPr/>
          </a:p>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7" name="Shape 17"/>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685800" y="1968855"/>
            <a:ext cx="7772400" cy="1159856"/>
          </a:xfrm>
          <a:prstGeom prst="rect">
            <a:avLst/>
          </a:prstGeom>
        </p:spPr>
        <p:txBody>
          <a:bodyPr lIns="91425" tIns="91425" rIns="91425" bIns="91425" anchor="b" anchorCtr="0">
            <a:noAutofit/>
          </a:bodyPr>
          <a:lstStyle/>
          <a:p>
            <a:pPr lvl="0">
              <a:spcBef>
                <a:spcPts val="0"/>
              </a:spcBef>
              <a:buNone/>
            </a:pPr>
            <a:r>
              <a:rPr lang="en" dirty="0"/>
              <a:t>Intro to Physical Computing</a:t>
            </a:r>
            <a:br>
              <a:rPr lang="en" dirty="0"/>
            </a:br>
            <a:br>
              <a:rPr lang="en" sz="1200" i="1" dirty="0"/>
            </a:br>
            <a:br>
              <a:rPr lang="en" sz="1200" i="1" dirty="0"/>
            </a:br>
            <a:r>
              <a:rPr lang="en" sz="1200" i="1" dirty="0"/>
              <a:t>aka How to make Daft Punk Helmets 101.</a:t>
            </a:r>
            <a:endParaRPr lang="en" i="1" dirty="0"/>
          </a:p>
        </p:txBody>
      </p:sp>
      <p:sp>
        <p:nvSpPr>
          <p:cNvPr id="28" name="Shape 28"/>
          <p:cNvSpPr txBox="1">
            <a:spLocks noGrp="1"/>
          </p:cNvSpPr>
          <p:nvPr>
            <p:ph type="subTitle" idx="1"/>
          </p:nvPr>
        </p:nvSpPr>
        <p:spPr>
          <a:xfrm>
            <a:off x="685800" y="3324334"/>
            <a:ext cx="7772400" cy="784799"/>
          </a:xfrm>
          <a:prstGeom prst="rect">
            <a:avLst/>
          </a:prstGeom>
        </p:spPr>
        <p:txBody>
          <a:bodyPr lIns="91425" tIns="91425" rIns="91425" bIns="91425" anchor="t" anchorCtr="0">
            <a:noAutofit/>
          </a:bodyPr>
          <a:lstStyle/>
          <a:p>
            <a:pPr lvl="0">
              <a:spcBef>
                <a:spcPts val="0"/>
              </a:spcBef>
              <a:buNone/>
            </a:pPr>
            <a:r>
              <a:rPr lang="en" sz="2800" b="1" dirty="0"/>
              <a:t>CC Lab (Fall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PRO-TIP: Buy one of these</a:t>
            </a:r>
          </a:p>
        </p:txBody>
      </p:sp>
      <p:pic>
        <p:nvPicPr>
          <p:cNvPr id="90" name="Shape 90"/>
          <p:cNvPicPr preferRelativeResize="0"/>
          <p:nvPr/>
        </p:nvPicPr>
        <p:blipFill>
          <a:blip r:embed="rId3">
            <a:alphaModFix/>
          </a:blip>
          <a:stretch>
            <a:fillRect/>
          </a:stretch>
        </p:blipFill>
        <p:spPr>
          <a:xfrm>
            <a:off x="1483920" y="1704544"/>
            <a:ext cx="1932064" cy="1932064"/>
          </a:xfrm>
          <a:prstGeom prst="rect">
            <a:avLst/>
          </a:prstGeom>
          <a:noFill/>
          <a:ln>
            <a:noFill/>
          </a:ln>
        </p:spPr>
      </p:pic>
      <p:pic>
        <p:nvPicPr>
          <p:cNvPr id="1026" name="Picture 2" descr="31KbJET9LGL.jpg (500×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928" y="1223449"/>
            <a:ext cx="2681336" cy="26813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26971" y="4472873"/>
            <a:ext cx="3490058" cy="246221"/>
          </a:xfrm>
          <a:prstGeom prst="rect">
            <a:avLst/>
          </a:prstGeom>
        </p:spPr>
        <p:txBody>
          <a:bodyPr wrap="none">
            <a:spAutoFit/>
          </a:bodyPr>
          <a:lstStyle/>
          <a:p>
            <a:r>
              <a:rPr lang="en-US" sz="1000" i="1" dirty="0"/>
              <a:t>Specs: http://playground.arduino.cc/Learning/WhatAdapter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Voltage Regulator</a:t>
            </a:r>
          </a:p>
        </p:txBody>
      </p:sp>
      <p:pic>
        <p:nvPicPr>
          <p:cNvPr id="96" name="Shape 96"/>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97" name="Shape 97"/>
          <p:cNvSpPr/>
          <p:nvPr/>
        </p:nvSpPr>
        <p:spPr>
          <a:xfrm>
            <a:off x="2913125" y="3179600"/>
            <a:ext cx="701699" cy="590399"/>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Vin, 5V, 3.3V, GND, Reset pins</a:t>
            </a:r>
          </a:p>
        </p:txBody>
      </p:sp>
      <p:pic>
        <p:nvPicPr>
          <p:cNvPr id="103" name="Shape 103"/>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104" name="Shape 104"/>
          <p:cNvSpPr/>
          <p:nvPr/>
        </p:nvSpPr>
        <p:spPr>
          <a:xfrm>
            <a:off x="4544400" y="4078450"/>
            <a:ext cx="1084499" cy="590399"/>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2276475" y="1306512"/>
            <a:ext cx="4591050" cy="3362325"/>
          </a:xfrm>
          <a:prstGeom prst="rect">
            <a:avLst/>
          </a:prstGeom>
          <a:noFill/>
          <a:ln>
            <a:noFill/>
          </a:ln>
        </p:spPr>
      </p:pic>
      <p:sp>
        <p:nvSpPr>
          <p:cNvPr id="110" name="Shape 11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Back of Arduino</a:t>
            </a:r>
          </a:p>
        </p:txBody>
      </p:sp>
      <p:sp>
        <p:nvSpPr>
          <p:cNvPr id="111" name="Shape 111"/>
          <p:cNvSpPr/>
          <p:nvPr/>
        </p:nvSpPr>
        <p:spPr>
          <a:xfrm>
            <a:off x="2276475" y="1306525"/>
            <a:ext cx="4361699" cy="3362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Internal LED</a:t>
            </a:r>
          </a:p>
        </p:txBody>
      </p:sp>
      <p:pic>
        <p:nvPicPr>
          <p:cNvPr id="117" name="Shape 117"/>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118" name="Shape 118"/>
          <p:cNvSpPr/>
          <p:nvPr/>
        </p:nvSpPr>
        <p:spPr>
          <a:xfrm>
            <a:off x="4105950" y="1748475"/>
            <a:ext cx="564299" cy="5160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116769"/>
            <a:ext cx="8229600" cy="857400"/>
          </a:xfrm>
          <a:prstGeom prst="rect">
            <a:avLst/>
          </a:prstGeom>
        </p:spPr>
        <p:txBody>
          <a:bodyPr lIns="91425" tIns="91425" rIns="91425" bIns="91425" anchor="b" anchorCtr="0">
            <a:noAutofit/>
          </a:bodyPr>
          <a:lstStyle/>
          <a:p>
            <a:pPr lvl="0" algn="ctr">
              <a:spcBef>
                <a:spcPts val="0"/>
              </a:spcBef>
              <a:buNone/>
            </a:pPr>
            <a:r>
              <a:rPr lang="en" dirty="0"/>
              <a:t>YAY ELECTRONICS!</a:t>
            </a:r>
          </a:p>
        </p:txBody>
      </p:sp>
      <p:pic>
        <p:nvPicPr>
          <p:cNvPr id="2050" name="Picture 2" descr="Banggood robot technology diy robotic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48427" y="997731"/>
            <a:ext cx="6047148" cy="3402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964261"/>
            <a:ext cx="8229600" cy="857400"/>
          </a:xfrm>
          <a:prstGeom prst="rect">
            <a:avLst/>
          </a:prstGeom>
        </p:spPr>
        <p:txBody>
          <a:bodyPr lIns="91425" tIns="91425" rIns="91425" bIns="91425" anchor="b" anchorCtr="0">
            <a:noAutofit/>
          </a:bodyPr>
          <a:lstStyle/>
          <a:p>
            <a:pPr lvl="0" algn="ctr">
              <a:spcBef>
                <a:spcPts val="0"/>
              </a:spcBef>
              <a:buNone/>
            </a:pPr>
            <a:r>
              <a:rPr lang="en" dirty="0"/>
              <a:t>Ohms Law:</a:t>
            </a:r>
            <a:br>
              <a:rPr lang="en" dirty="0"/>
            </a:br>
            <a:r>
              <a:rPr lang="en" dirty="0"/>
              <a:t>V = IR</a:t>
            </a:r>
          </a:p>
        </p:txBody>
      </p:sp>
      <p:pic>
        <p:nvPicPr>
          <p:cNvPr id="3076" name="Picture 4" descr="https://cdn.sparkfun.com/r/600-600/assets/learn_tutorials/1/9/3/water-analog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981085"/>
            <a:ext cx="5715000" cy="202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Wires = Pipes</a:t>
            </a:r>
          </a:p>
        </p:txBody>
      </p:sp>
      <p:pic>
        <p:nvPicPr>
          <p:cNvPr id="136" name="Shape 136"/>
          <p:cNvPicPr preferRelativeResize="0"/>
          <p:nvPr/>
        </p:nvPicPr>
        <p:blipFill>
          <a:blip r:embed="rId3">
            <a:alphaModFix/>
          </a:blip>
          <a:stretch>
            <a:fillRect/>
          </a:stretch>
        </p:blipFill>
        <p:spPr>
          <a:xfrm>
            <a:off x="457200" y="1469419"/>
            <a:ext cx="4191680" cy="2798448"/>
          </a:xfrm>
          <a:prstGeom prst="rect">
            <a:avLst/>
          </a:prstGeom>
          <a:noFill/>
          <a:ln>
            <a:noFill/>
          </a:ln>
        </p:spPr>
      </p:pic>
      <p:pic>
        <p:nvPicPr>
          <p:cNvPr id="137" name="Shape 137"/>
          <p:cNvPicPr preferRelativeResize="0"/>
          <p:nvPr/>
        </p:nvPicPr>
        <p:blipFill>
          <a:blip r:embed="rId4">
            <a:alphaModFix/>
          </a:blip>
          <a:stretch>
            <a:fillRect/>
          </a:stretch>
        </p:blipFill>
        <p:spPr>
          <a:xfrm>
            <a:off x="4961050" y="1643800"/>
            <a:ext cx="3725750" cy="2798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Battery = Water Pump</a:t>
            </a:r>
          </a:p>
        </p:txBody>
      </p:sp>
      <p:pic>
        <p:nvPicPr>
          <p:cNvPr id="143" name="Shape 143"/>
          <p:cNvPicPr preferRelativeResize="0"/>
          <p:nvPr/>
        </p:nvPicPr>
        <p:blipFill>
          <a:blip r:embed="rId3">
            <a:alphaModFix/>
          </a:blip>
          <a:stretch>
            <a:fillRect/>
          </a:stretch>
        </p:blipFill>
        <p:spPr>
          <a:xfrm>
            <a:off x="989199" y="1601762"/>
            <a:ext cx="2835525" cy="2835525"/>
          </a:xfrm>
          <a:prstGeom prst="rect">
            <a:avLst/>
          </a:prstGeom>
          <a:noFill/>
          <a:ln>
            <a:noFill/>
          </a:ln>
        </p:spPr>
      </p:pic>
      <p:pic>
        <p:nvPicPr>
          <p:cNvPr id="144" name="Shape 144"/>
          <p:cNvPicPr preferRelativeResize="0"/>
          <p:nvPr/>
        </p:nvPicPr>
        <p:blipFill>
          <a:blip r:embed="rId4">
            <a:alphaModFix/>
          </a:blip>
          <a:stretch>
            <a:fillRect/>
          </a:stretch>
        </p:blipFill>
        <p:spPr>
          <a:xfrm>
            <a:off x="4989700" y="1392950"/>
            <a:ext cx="3253150" cy="3253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dirty="0"/>
              <a:t>Voltage (V) = water pressure</a:t>
            </a:r>
          </a:p>
        </p:txBody>
      </p:sp>
      <p:sp>
        <p:nvSpPr>
          <p:cNvPr id="150" name="Shape 150"/>
          <p:cNvSpPr txBox="1">
            <a:spLocks noGrp="1"/>
          </p:cNvSpPr>
          <p:nvPr>
            <p:ph type="body" idx="1"/>
          </p:nvPr>
        </p:nvSpPr>
        <p:spPr>
          <a:xfrm>
            <a:off x="457200" y="1200150"/>
            <a:ext cx="8229600" cy="3725699"/>
          </a:xfrm>
          <a:prstGeom prst="rect">
            <a:avLst/>
          </a:prstGeom>
        </p:spPr>
        <p:txBody>
          <a:bodyPr lIns="91425" tIns="91425" rIns="91425" bIns="91425" anchor="b" anchorCtr="0">
            <a:noAutofit/>
          </a:bodyPr>
          <a:lstStyle/>
          <a:p>
            <a:pPr lvl="0" algn="ctr">
              <a:spcBef>
                <a:spcPts val="0"/>
              </a:spcBef>
              <a:buNone/>
            </a:pPr>
            <a:r>
              <a:rPr lang="en">
                <a:solidFill>
                  <a:srgbClr val="FF0000"/>
                </a:solidFill>
              </a:rPr>
              <a:t>The force with which electrons are being pushed through the wire</a:t>
            </a:r>
          </a:p>
        </p:txBody>
      </p:sp>
      <p:pic>
        <p:nvPicPr>
          <p:cNvPr id="151" name="Shape 151"/>
          <p:cNvPicPr preferRelativeResize="0"/>
          <p:nvPr/>
        </p:nvPicPr>
        <p:blipFill>
          <a:blip r:embed="rId3">
            <a:alphaModFix/>
          </a:blip>
          <a:stretch>
            <a:fillRect/>
          </a:stretch>
        </p:blipFill>
        <p:spPr>
          <a:xfrm>
            <a:off x="1510862" y="1118212"/>
            <a:ext cx="6122274" cy="290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What’s an “Arduino”?</a:t>
            </a:r>
          </a:p>
        </p:txBody>
      </p:sp>
      <p:sp>
        <p:nvSpPr>
          <p:cNvPr id="34" name="Shape 34"/>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marL="457200" lvl="0" indent="-228600" rtl="0">
              <a:spcBef>
                <a:spcPts val="0"/>
              </a:spcBef>
            </a:pPr>
            <a:r>
              <a:rPr lang="en" sz="2000" dirty="0"/>
              <a:t>Microcontroller</a:t>
            </a:r>
          </a:p>
          <a:p>
            <a:pPr marL="914400" lvl="1" indent="-228600" rtl="0">
              <a:spcBef>
                <a:spcPts val="0"/>
              </a:spcBef>
            </a:pPr>
            <a:r>
              <a:rPr lang="en" sz="1600" dirty="0"/>
              <a:t>Input/Output machine</a:t>
            </a:r>
          </a:p>
          <a:p>
            <a:pPr marL="457200" lvl="0" indent="-228600" rtl="0">
              <a:spcBef>
                <a:spcPts val="0"/>
              </a:spcBef>
            </a:pPr>
            <a:endParaRPr lang="en" sz="2000" dirty="0"/>
          </a:p>
          <a:p>
            <a:pPr marL="457200" lvl="0" indent="-228600" rtl="0">
              <a:spcBef>
                <a:spcPts val="0"/>
              </a:spcBef>
            </a:pPr>
            <a:r>
              <a:rPr lang="en" sz="2000" dirty="0"/>
              <a:t>Made for rapid prototyping</a:t>
            </a:r>
          </a:p>
          <a:p>
            <a:pPr marL="914400" lvl="1" indent="-228600" rtl="0">
              <a:spcBef>
                <a:spcPts val="0"/>
              </a:spcBef>
            </a:pPr>
            <a:r>
              <a:rPr lang="en" sz="1600" dirty="0"/>
              <a:t>(without requiring custom boards design)</a:t>
            </a:r>
          </a:p>
          <a:p>
            <a:pPr marL="457200" lvl="0" indent="-228600" rtl="0">
              <a:spcBef>
                <a:spcPts val="0"/>
              </a:spcBef>
            </a:pPr>
            <a:endParaRPr lang="en" sz="2000" dirty="0"/>
          </a:p>
          <a:p>
            <a:pPr marL="457200" lvl="0" indent="-228600" rtl="0">
              <a:spcBef>
                <a:spcPts val="0"/>
              </a:spcBef>
            </a:pPr>
            <a:r>
              <a:rPr lang="en" sz="2000" dirty="0"/>
              <a:t>Open source</a:t>
            </a:r>
          </a:p>
          <a:p>
            <a:pPr marL="457200" lvl="0" indent="-228600" rtl="0">
              <a:spcBef>
                <a:spcPts val="0"/>
              </a:spcBef>
            </a:pPr>
            <a:r>
              <a:rPr lang="en" sz="2000" dirty="0"/>
              <a:t>Large community to support 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Current (I) = how much water flow</a:t>
            </a:r>
          </a:p>
        </p:txBody>
      </p:sp>
      <p:sp>
        <p:nvSpPr>
          <p:cNvPr id="157" name="Shape 157"/>
          <p:cNvSpPr txBox="1">
            <a:spLocks noGrp="1"/>
          </p:cNvSpPr>
          <p:nvPr>
            <p:ph type="body" idx="1"/>
          </p:nvPr>
        </p:nvSpPr>
        <p:spPr>
          <a:xfrm>
            <a:off x="457200" y="1200150"/>
            <a:ext cx="8229600" cy="3725699"/>
          </a:xfrm>
          <a:prstGeom prst="rect">
            <a:avLst/>
          </a:prstGeom>
        </p:spPr>
        <p:txBody>
          <a:bodyPr lIns="91425" tIns="91425" rIns="91425" bIns="91425" anchor="b" anchorCtr="0">
            <a:noAutofit/>
          </a:bodyPr>
          <a:lstStyle/>
          <a:p>
            <a:pPr lvl="0" algn="ctr" rtl="0">
              <a:spcBef>
                <a:spcPts val="0"/>
              </a:spcBef>
              <a:buNone/>
            </a:pPr>
            <a:r>
              <a:rPr lang="en">
                <a:solidFill>
                  <a:srgbClr val="FF0000"/>
                </a:solidFill>
              </a:rPr>
              <a:t>The amount of electrons moving through the wire at any given moment</a:t>
            </a:r>
          </a:p>
        </p:txBody>
      </p:sp>
      <p:pic>
        <p:nvPicPr>
          <p:cNvPr id="158" name="Shape 158"/>
          <p:cNvPicPr preferRelativeResize="0"/>
          <p:nvPr/>
        </p:nvPicPr>
        <p:blipFill>
          <a:blip r:embed="rId3">
            <a:alphaModFix/>
          </a:blip>
          <a:stretch>
            <a:fillRect/>
          </a:stretch>
        </p:blipFill>
        <p:spPr>
          <a:xfrm>
            <a:off x="1510862" y="1118212"/>
            <a:ext cx="6122274" cy="290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400"/>
              <a:t>Resistance (Ohm or Ω) = Pinched pipe</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b" anchorCtr="0">
            <a:noAutofit/>
          </a:bodyPr>
          <a:lstStyle/>
          <a:p>
            <a:pPr lvl="0" algn="ctr" rtl="0">
              <a:spcBef>
                <a:spcPts val="0"/>
              </a:spcBef>
              <a:buNone/>
            </a:pPr>
            <a:r>
              <a:rPr lang="en">
                <a:solidFill>
                  <a:srgbClr val="FF0000"/>
                </a:solidFill>
              </a:rPr>
              <a:t>The amount of electrons moving through the wire at any given moment</a:t>
            </a:r>
          </a:p>
        </p:txBody>
      </p:sp>
      <p:pic>
        <p:nvPicPr>
          <p:cNvPr id="165" name="Shape 165"/>
          <p:cNvPicPr preferRelativeResize="0"/>
          <p:nvPr/>
        </p:nvPicPr>
        <p:blipFill>
          <a:blip r:embed="rId3">
            <a:alphaModFix/>
          </a:blip>
          <a:stretch>
            <a:fillRect/>
          </a:stretch>
        </p:blipFill>
        <p:spPr>
          <a:xfrm>
            <a:off x="1510862" y="1118212"/>
            <a:ext cx="6122274" cy="2907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Resistors</a:t>
            </a:r>
          </a:p>
        </p:txBody>
      </p:sp>
      <p:pic>
        <p:nvPicPr>
          <p:cNvPr id="171" name="Shape 171"/>
          <p:cNvPicPr preferRelativeResize="0"/>
          <p:nvPr/>
        </p:nvPicPr>
        <p:blipFill>
          <a:blip r:embed="rId3">
            <a:alphaModFix/>
          </a:blip>
          <a:stretch>
            <a:fillRect/>
          </a:stretch>
        </p:blipFill>
        <p:spPr>
          <a:xfrm>
            <a:off x="4857907" y="1165425"/>
            <a:ext cx="3433275" cy="3479450"/>
          </a:xfrm>
          <a:prstGeom prst="rect">
            <a:avLst/>
          </a:prstGeom>
          <a:noFill/>
          <a:ln>
            <a:noFill/>
          </a:ln>
        </p:spPr>
      </p:pic>
      <p:pic>
        <p:nvPicPr>
          <p:cNvPr id="172" name="Shape 172"/>
          <p:cNvPicPr preferRelativeResize="0"/>
          <p:nvPr/>
        </p:nvPicPr>
        <p:blipFill>
          <a:blip r:embed="rId4">
            <a:alphaModFix/>
          </a:blip>
          <a:stretch>
            <a:fillRect/>
          </a:stretch>
        </p:blipFill>
        <p:spPr>
          <a:xfrm>
            <a:off x="987075" y="1824025"/>
            <a:ext cx="3057499" cy="2162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LEDs</a:t>
            </a:r>
          </a:p>
        </p:txBody>
      </p:sp>
      <p:pic>
        <p:nvPicPr>
          <p:cNvPr id="178" name="Shape 178"/>
          <p:cNvPicPr preferRelativeResize="0"/>
          <p:nvPr/>
        </p:nvPicPr>
        <p:blipFill>
          <a:blip r:embed="rId3">
            <a:alphaModFix/>
          </a:blip>
          <a:stretch>
            <a:fillRect/>
          </a:stretch>
        </p:blipFill>
        <p:spPr>
          <a:xfrm>
            <a:off x="1382975" y="1004550"/>
            <a:ext cx="6378050" cy="4138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457200" y="1997662"/>
            <a:ext cx="3547681" cy="2319453"/>
          </a:xfrm>
          <a:prstGeom prst="rect">
            <a:avLst/>
          </a:prstGeom>
        </p:spPr>
        <p:txBody>
          <a:bodyPr lIns="91425" tIns="91425" rIns="91425" bIns="91425" anchor="b" anchorCtr="0">
            <a:noAutofit/>
          </a:bodyPr>
          <a:lstStyle/>
          <a:p>
            <a:pPr lvl="0" rtl="0">
              <a:spcBef>
                <a:spcPts val="0"/>
              </a:spcBef>
              <a:buNone/>
            </a:pPr>
            <a:r>
              <a:rPr lang="en" dirty="0"/>
              <a:t>Arduino IDE</a:t>
            </a:r>
            <a:br>
              <a:rPr lang="en" dirty="0"/>
            </a:br>
            <a:br>
              <a:rPr lang="en" dirty="0"/>
            </a:br>
            <a:r>
              <a:rPr lang="en" sz="1800" dirty="0"/>
              <a:t>(Integrated Dev Environment)</a:t>
            </a:r>
            <a:br>
              <a:rPr lang="en" sz="1800" dirty="0"/>
            </a:br>
            <a:br>
              <a:rPr lang="en" dirty="0"/>
            </a:br>
            <a:endParaRPr lang="en" dirty="0"/>
          </a:p>
        </p:txBody>
      </p:sp>
      <p:pic>
        <p:nvPicPr>
          <p:cNvPr id="184" name="Shape 184"/>
          <p:cNvPicPr preferRelativeResize="0"/>
          <p:nvPr/>
        </p:nvPicPr>
        <p:blipFill>
          <a:blip r:embed="rId3">
            <a:alphaModFix/>
          </a:blip>
          <a:stretch>
            <a:fillRect/>
          </a:stretch>
        </p:blipFill>
        <p:spPr>
          <a:xfrm>
            <a:off x="3873100" y="0"/>
            <a:ext cx="5083599" cy="53673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Verify Button</a:t>
            </a:r>
          </a:p>
        </p:txBody>
      </p:sp>
      <p:pic>
        <p:nvPicPr>
          <p:cNvPr id="190" name="Shape 190"/>
          <p:cNvPicPr preferRelativeResize="0"/>
          <p:nvPr/>
        </p:nvPicPr>
        <p:blipFill>
          <a:blip r:embed="rId3">
            <a:alphaModFix/>
          </a:blip>
          <a:stretch>
            <a:fillRect/>
          </a:stretch>
        </p:blipFill>
        <p:spPr>
          <a:xfrm>
            <a:off x="600759" y="1181626"/>
            <a:ext cx="7942474" cy="10229399"/>
          </a:xfrm>
          <a:prstGeom prst="rect">
            <a:avLst/>
          </a:prstGeom>
          <a:noFill/>
          <a:ln>
            <a:noFill/>
          </a:ln>
        </p:spPr>
      </p:pic>
      <p:sp>
        <p:nvSpPr>
          <p:cNvPr id="191" name="Shape 191"/>
          <p:cNvSpPr/>
          <p:nvPr/>
        </p:nvSpPr>
        <p:spPr>
          <a:xfrm>
            <a:off x="1335800" y="1974750"/>
            <a:ext cx="772200" cy="7062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Upload Button</a:t>
            </a:r>
          </a:p>
        </p:txBody>
      </p:sp>
      <p:pic>
        <p:nvPicPr>
          <p:cNvPr id="197" name="Shape 197"/>
          <p:cNvPicPr preferRelativeResize="0"/>
          <p:nvPr/>
        </p:nvPicPr>
        <p:blipFill>
          <a:blip r:embed="rId3">
            <a:alphaModFix/>
          </a:blip>
          <a:stretch>
            <a:fillRect/>
          </a:stretch>
        </p:blipFill>
        <p:spPr>
          <a:xfrm>
            <a:off x="600759" y="1181626"/>
            <a:ext cx="7942474" cy="10229399"/>
          </a:xfrm>
          <a:prstGeom prst="rect">
            <a:avLst/>
          </a:prstGeom>
          <a:noFill/>
          <a:ln>
            <a:noFill/>
          </a:ln>
        </p:spPr>
      </p:pic>
      <p:sp>
        <p:nvSpPr>
          <p:cNvPr id="198" name="Shape 198"/>
          <p:cNvSpPr/>
          <p:nvPr/>
        </p:nvSpPr>
        <p:spPr>
          <a:xfrm>
            <a:off x="1784100" y="1974750"/>
            <a:ext cx="772200" cy="7062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New, Open, Save...</a:t>
            </a:r>
          </a:p>
        </p:txBody>
      </p:sp>
      <p:pic>
        <p:nvPicPr>
          <p:cNvPr id="204" name="Shape 204"/>
          <p:cNvPicPr preferRelativeResize="0"/>
          <p:nvPr/>
        </p:nvPicPr>
        <p:blipFill>
          <a:blip r:embed="rId3">
            <a:alphaModFix/>
          </a:blip>
          <a:stretch>
            <a:fillRect/>
          </a:stretch>
        </p:blipFill>
        <p:spPr>
          <a:xfrm>
            <a:off x="600759" y="1181626"/>
            <a:ext cx="7942474" cy="10229399"/>
          </a:xfrm>
          <a:prstGeom prst="rect">
            <a:avLst/>
          </a:prstGeom>
          <a:noFill/>
          <a:ln>
            <a:noFill/>
          </a:ln>
        </p:spPr>
      </p:pic>
      <p:sp>
        <p:nvSpPr>
          <p:cNvPr id="205" name="Shape 205"/>
          <p:cNvSpPr/>
          <p:nvPr/>
        </p:nvSpPr>
        <p:spPr>
          <a:xfrm>
            <a:off x="2313300" y="1974750"/>
            <a:ext cx="1643400" cy="7062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Serial Monitor</a:t>
            </a:r>
          </a:p>
        </p:txBody>
      </p:sp>
      <p:pic>
        <p:nvPicPr>
          <p:cNvPr id="211" name="Shape 211"/>
          <p:cNvPicPr preferRelativeResize="0"/>
          <p:nvPr/>
        </p:nvPicPr>
        <p:blipFill>
          <a:blip r:embed="rId3">
            <a:alphaModFix/>
          </a:blip>
          <a:stretch>
            <a:fillRect/>
          </a:stretch>
        </p:blipFill>
        <p:spPr>
          <a:xfrm>
            <a:off x="600759" y="1181626"/>
            <a:ext cx="7942474" cy="10229399"/>
          </a:xfrm>
          <a:prstGeom prst="rect">
            <a:avLst/>
          </a:prstGeom>
          <a:noFill/>
          <a:ln>
            <a:noFill/>
          </a:ln>
        </p:spPr>
      </p:pic>
      <p:sp>
        <p:nvSpPr>
          <p:cNvPr id="212" name="Shape 212"/>
          <p:cNvSpPr/>
          <p:nvPr/>
        </p:nvSpPr>
        <p:spPr>
          <a:xfrm>
            <a:off x="6881050" y="1974750"/>
            <a:ext cx="772200" cy="7062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Tools &gt; Board</a:t>
            </a:r>
          </a:p>
        </p:txBody>
      </p:sp>
      <p:pic>
        <p:nvPicPr>
          <p:cNvPr id="218" name="Shape 218"/>
          <p:cNvPicPr preferRelativeResize="0"/>
          <p:nvPr/>
        </p:nvPicPr>
        <p:blipFill>
          <a:blip r:embed="rId3">
            <a:alphaModFix/>
          </a:blip>
          <a:stretch>
            <a:fillRect/>
          </a:stretch>
        </p:blipFill>
        <p:spPr>
          <a:xfrm>
            <a:off x="668475" y="1301376"/>
            <a:ext cx="7807048" cy="384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What’s on the board?</a:t>
            </a:r>
          </a:p>
        </p:txBody>
      </p:sp>
      <p:pic>
        <p:nvPicPr>
          <p:cNvPr id="40" name="Shape 40"/>
          <p:cNvPicPr preferRelativeResize="0"/>
          <p:nvPr/>
        </p:nvPicPr>
        <p:blipFill>
          <a:blip r:embed="rId3">
            <a:alphaModFix/>
          </a:blip>
          <a:stretch>
            <a:fillRect/>
          </a:stretch>
        </p:blipFill>
        <p:spPr>
          <a:xfrm>
            <a:off x="2283224" y="1369749"/>
            <a:ext cx="4577550" cy="3166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Tools &gt; Serial Port</a:t>
            </a:r>
          </a:p>
        </p:txBody>
      </p:sp>
      <p:pic>
        <p:nvPicPr>
          <p:cNvPr id="224" name="Shape 224"/>
          <p:cNvPicPr preferRelativeResize="0"/>
          <p:nvPr/>
        </p:nvPicPr>
        <p:blipFill>
          <a:blip r:embed="rId3">
            <a:alphaModFix/>
          </a:blip>
          <a:stretch>
            <a:fillRect/>
          </a:stretch>
        </p:blipFill>
        <p:spPr>
          <a:xfrm>
            <a:off x="1066800" y="1063362"/>
            <a:ext cx="7010400" cy="4048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200"/>
              <a:t>File &gt; Examples &gt; Basics &gt; Blink sketch</a:t>
            </a:r>
          </a:p>
        </p:txBody>
      </p:sp>
      <p:pic>
        <p:nvPicPr>
          <p:cNvPr id="230" name="Shape 230"/>
          <p:cNvPicPr preferRelativeResize="0"/>
          <p:nvPr/>
        </p:nvPicPr>
        <p:blipFill>
          <a:blip r:embed="rId3">
            <a:alphaModFix/>
          </a:blip>
          <a:stretch>
            <a:fillRect/>
          </a:stretch>
        </p:blipFill>
        <p:spPr>
          <a:xfrm>
            <a:off x="395975" y="1063374"/>
            <a:ext cx="8352038" cy="3975850"/>
          </a:xfrm>
          <a:prstGeom prst="rect">
            <a:avLst/>
          </a:prstGeom>
          <a:noFill/>
          <a:ln>
            <a:noFill/>
          </a:ln>
        </p:spPr>
      </p:pic>
      <p:sp>
        <p:nvSpPr>
          <p:cNvPr id="231" name="Shape 231"/>
          <p:cNvSpPr/>
          <p:nvPr/>
        </p:nvSpPr>
        <p:spPr>
          <a:xfrm>
            <a:off x="567017" y="2561113"/>
            <a:ext cx="2282999" cy="4317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200"/>
              <a:t>File &gt; Examples &gt; Basics &gt; Blink sketch</a:t>
            </a:r>
          </a:p>
        </p:txBody>
      </p:sp>
      <p:pic>
        <p:nvPicPr>
          <p:cNvPr id="237" name="Shape 237"/>
          <p:cNvPicPr preferRelativeResize="0"/>
          <p:nvPr/>
        </p:nvPicPr>
        <p:blipFill>
          <a:blip r:embed="rId3">
            <a:alphaModFix/>
          </a:blip>
          <a:stretch>
            <a:fillRect/>
          </a:stretch>
        </p:blipFill>
        <p:spPr>
          <a:xfrm>
            <a:off x="395975" y="1063374"/>
            <a:ext cx="8352038" cy="3975850"/>
          </a:xfrm>
          <a:prstGeom prst="rect">
            <a:avLst/>
          </a:prstGeom>
          <a:noFill/>
          <a:ln>
            <a:noFill/>
          </a:ln>
        </p:spPr>
      </p:pic>
      <p:sp>
        <p:nvSpPr>
          <p:cNvPr id="238" name="Shape 238"/>
          <p:cNvSpPr/>
          <p:nvPr/>
        </p:nvSpPr>
        <p:spPr>
          <a:xfrm>
            <a:off x="531676" y="3710000"/>
            <a:ext cx="2667599" cy="4317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125912" y="760325"/>
            <a:ext cx="8892174" cy="4383175"/>
          </a:xfrm>
          <a:prstGeom prst="rect">
            <a:avLst/>
          </a:prstGeom>
          <a:noFill/>
          <a:ln>
            <a:noFill/>
          </a:ln>
        </p:spPr>
      </p:pic>
      <p:sp>
        <p:nvSpPr>
          <p:cNvPr id="244" name="Shape 244"/>
          <p:cNvSpPr txBox="1">
            <a:spLocks noGrp="1"/>
          </p:cNvSpPr>
          <p:nvPr>
            <p:ph type="title"/>
          </p:nvPr>
        </p:nvSpPr>
        <p:spPr>
          <a:xfrm>
            <a:off x="457200" y="-98821"/>
            <a:ext cx="8229600" cy="857400"/>
          </a:xfrm>
          <a:prstGeom prst="rect">
            <a:avLst/>
          </a:prstGeom>
        </p:spPr>
        <p:txBody>
          <a:bodyPr lIns="91425" tIns="91425" rIns="91425" bIns="91425" anchor="b" anchorCtr="0">
            <a:noAutofit/>
          </a:bodyPr>
          <a:lstStyle/>
          <a:p>
            <a:pPr lvl="0" rtl="0">
              <a:spcBef>
                <a:spcPts val="0"/>
              </a:spcBef>
              <a:buNone/>
            </a:pPr>
            <a:r>
              <a:rPr lang="en" sz="3200"/>
              <a:t>Add some “debugging” code</a:t>
            </a:r>
          </a:p>
        </p:txBody>
      </p:sp>
      <p:cxnSp>
        <p:nvCxnSpPr>
          <p:cNvPr id="245" name="Shape 245"/>
          <p:cNvCxnSpPr/>
          <p:nvPr/>
        </p:nvCxnSpPr>
        <p:spPr>
          <a:xfrm flipH="1">
            <a:off x="2633425" y="1398145"/>
            <a:ext cx="1414199" cy="35400"/>
          </a:xfrm>
          <a:prstGeom prst="straightConnector1">
            <a:avLst/>
          </a:prstGeom>
          <a:noFill/>
          <a:ln w="76200" cap="flat" cmpd="sng">
            <a:solidFill>
              <a:srgbClr val="FF0000"/>
            </a:solidFill>
            <a:prstDash val="solid"/>
            <a:round/>
            <a:headEnd type="none" w="lg" len="lg"/>
            <a:tailEnd type="triangle" w="lg" len="lg"/>
          </a:ln>
        </p:spPr>
      </p:cxnSp>
      <p:cxnSp>
        <p:nvCxnSpPr>
          <p:cNvPr id="246" name="Shape 246"/>
          <p:cNvCxnSpPr/>
          <p:nvPr/>
        </p:nvCxnSpPr>
        <p:spPr>
          <a:xfrm flipH="1">
            <a:off x="3731470" y="3655537"/>
            <a:ext cx="1414199" cy="35400"/>
          </a:xfrm>
          <a:prstGeom prst="straightConnector1">
            <a:avLst/>
          </a:prstGeom>
          <a:noFill/>
          <a:ln w="76200" cap="flat" cmpd="sng">
            <a:solidFill>
              <a:srgbClr val="FF0000"/>
            </a:solidFill>
            <a:prstDash val="solid"/>
            <a:round/>
            <a:headEnd type="none" w="lg" len="lg"/>
            <a:tailEnd type="triangle" w="lg" len="lg"/>
          </a:ln>
        </p:spPr>
      </p:cxnSp>
      <p:cxnSp>
        <p:nvCxnSpPr>
          <p:cNvPr id="247" name="Shape 247"/>
          <p:cNvCxnSpPr/>
          <p:nvPr/>
        </p:nvCxnSpPr>
        <p:spPr>
          <a:xfrm flipH="1">
            <a:off x="3787800" y="4415587"/>
            <a:ext cx="1414199" cy="35400"/>
          </a:xfrm>
          <a:prstGeom prst="straightConnector1">
            <a:avLst/>
          </a:prstGeom>
          <a:noFill/>
          <a:ln w="76200" cap="flat" cmpd="sng">
            <a:solidFill>
              <a:srgbClr val="FF0000"/>
            </a:solidFill>
            <a:prstDash val="solid"/>
            <a:round/>
            <a:headEnd type="none" w="lg" len="lg"/>
            <a:tailEnd type="triangle" w="lg" len="lg"/>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Breadboarding</a:t>
            </a:r>
          </a:p>
        </p:txBody>
      </p:sp>
      <p:pic>
        <p:nvPicPr>
          <p:cNvPr id="253" name="Shape 253"/>
          <p:cNvPicPr preferRelativeResize="0"/>
          <p:nvPr/>
        </p:nvPicPr>
        <p:blipFill>
          <a:blip r:embed="rId3">
            <a:alphaModFix/>
          </a:blip>
          <a:stretch>
            <a:fillRect/>
          </a:stretch>
        </p:blipFill>
        <p:spPr>
          <a:xfrm>
            <a:off x="1512637" y="967174"/>
            <a:ext cx="6118722" cy="4080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Breadboard Connections</a:t>
            </a:r>
          </a:p>
        </p:txBody>
      </p:sp>
      <p:pic>
        <p:nvPicPr>
          <p:cNvPr id="259" name="Shape 259"/>
          <p:cNvPicPr preferRelativeResize="0"/>
          <p:nvPr/>
        </p:nvPicPr>
        <p:blipFill>
          <a:blip r:embed="rId3">
            <a:alphaModFix/>
          </a:blip>
          <a:stretch>
            <a:fillRect/>
          </a:stretch>
        </p:blipFill>
        <p:spPr>
          <a:xfrm>
            <a:off x="1584462" y="1693049"/>
            <a:ext cx="5975075" cy="9221050"/>
          </a:xfrm>
          <a:prstGeom prst="rect">
            <a:avLst/>
          </a:prstGeom>
          <a:noFill/>
          <a:ln>
            <a:noFill/>
          </a:ln>
        </p:spPr>
      </p:pic>
      <p:cxnSp>
        <p:nvCxnSpPr>
          <p:cNvPr id="260" name="Shape 260"/>
          <p:cNvCxnSpPr/>
          <p:nvPr/>
        </p:nvCxnSpPr>
        <p:spPr>
          <a:xfrm rot="10800000" flipH="1">
            <a:off x="3055375" y="2475074"/>
            <a:ext cx="1121400" cy="19500"/>
          </a:xfrm>
          <a:prstGeom prst="straightConnector1">
            <a:avLst/>
          </a:prstGeom>
          <a:noFill/>
          <a:ln w="114300" cap="flat" cmpd="sng">
            <a:solidFill>
              <a:srgbClr val="FF00FF"/>
            </a:solidFill>
            <a:prstDash val="solid"/>
            <a:round/>
            <a:headEnd type="none" w="lg" len="lg"/>
            <a:tailEnd type="none" w="lg" len="lg"/>
          </a:ln>
        </p:spPr>
      </p:cxnSp>
      <p:cxnSp>
        <p:nvCxnSpPr>
          <p:cNvPr id="261" name="Shape 261"/>
          <p:cNvCxnSpPr/>
          <p:nvPr/>
        </p:nvCxnSpPr>
        <p:spPr>
          <a:xfrm rot="10800000" flipH="1">
            <a:off x="3054229" y="2741202"/>
            <a:ext cx="1121400" cy="19500"/>
          </a:xfrm>
          <a:prstGeom prst="straightConnector1">
            <a:avLst/>
          </a:prstGeom>
          <a:noFill/>
          <a:ln w="114300" cap="flat" cmpd="sng">
            <a:solidFill>
              <a:srgbClr val="FF00FF"/>
            </a:solidFill>
            <a:prstDash val="solid"/>
            <a:round/>
            <a:headEnd type="none" w="lg" len="lg"/>
            <a:tailEnd type="none" w="lg" len="lg"/>
          </a:ln>
        </p:spPr>
      </p:cxnSp>
      <p:cxnSp>
        <p:nvCxnSpPr>
          <p:cNvPr id="262" name="Shape 262"/>
          <p:cNvCxnSpPr/>
          <p:nvPr/>
        </p:nvCxnSpPr>
        <p:spPr>
          <a:xfrm rot="10800000" flipH="1">
            <a:off x="3054229" y="3008474"/>
            <a:ext cx="1121400" cy="19500"/>
          </a:xfrm>
          <a:prstGeom prst="straightConnector1">
            <a:avLst/>
          </a:prstGeom>
          <a:noFill/>
          <a:ln w="114300" cap="flat" cmpd="sng">
            <a:solidFill>
              <a:srgbClr val="FF00FF"/>
            </a:solidFill>
            <a:prstDash val="solid"/>
            <a:round/>
            <a:headEnd type="none" w="lg" len="lg"/>
            <a:tailEnd type="none" w="lg" len="lg"/>
          </a:ln>
        </p:spPr>
      </p:cxnSp>
      <p:cxnSp>
        <p:nvCxnSpPr>
          <p:cNvPr id="263" name="Shape 263"/>
          <p:cNvCxnSpPr/>
          <p:nvPr/>
        </p:nvCxnSpPr>
        <p:spPr>
          <a:xfrm rot="10800000" flipH="1">
            <a:off x="3051937" y="3296230"/>
            <a:ext cx="1121400" cy="19500"/>
          </a:xfrm>
          <a:prstGeom prst="straightConnector1">
            <a:avLst/>
          </a:prstGeom>
          <a:noFill/>
          <a:ln w="114300" cap="flat" cmpd="sng">
            <a:solidFill>
              <a:srgbClr val="FF00FF"/>
            </a:solidFill>
            <a:prstDash val="solid"/>
            <a:round/>
            <a:headEnd type="none" w="lg" len="lg"/>
            <a:tailEnd type="non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Breadboard Rows</a:t>
            </a:r>
          </a:p>
        </p:txBody>
      </p:sp>
      <p:pic>
        <p:nvPicPr>
          <p:cNvPr id="269" name="Shape 269"/>
          <p:cNvPicPr preferRelativeResize="0"/>
          <p:nvPr/>
        </p:nvPicPr>
        <p:blipFill>
          <a:blip r:embed="rId3">
            <a:alphaModFix/>
          </a:blip>
          <a:stretch>
            <a:fillRect/>
          </a:stretch>
        </p:blipFill>
        <p:spPr>
          <a:xfrm>
            <a:off x="1584462" y="1693049"/>
            <a:ext cx="5975075" cy="9221050"/>
          </a:xfrm>
          <a:prstGeom prst="rect">
            <a:avLst/>
          </a:prstGeom>
          <a:noFill/>
          <a:ln>
            <a:noFill/>
          </a:ln>
        </p:spPr>
      </p:pic>
      <p:cxnSp>
        <p:nvCxnSpPr>
          <p:cNvPr id="270" name="Shape 270"/>
          <p:cNvCxnSpPr/>
          <p:nvPr/>
        </p:nvCxnSpPr>
        <p:spPr>
          <a:xfrm rot="10800000" flipH="1">
            <a:off x="3055375" y="2475074"/>
            <a:ext cx="1121400" cy="19500"/>
          </a:xfrm>
          <a:prstGeom prst="straightConnector1">
            <a:avLst/>
          </a:prstGeom>
          <a:noFill/>
          <a:ln w="114300" cap="flat" cmpd="sng">
            <a:solidFill>
              <a:srgbClr val="FF00FF"/>
            </a:solidFill>
            <a:prstDash val="solid"/>
            <a:round/>
            <a:headEnd type="none" w="lg" len="lg"/>
            <a:tailEnd type="none" w="lg" len="lg"/>
          </a:ln>
        </p:spPr>
      </p:cxnSp>
      <p:cxnSp>
        <p:nvCxnSpPr>
          <p:cNvPr id="271" name="Shape 271"/>
          <p:cNvCxnSpPr/>
          <p:nvPr/>
        </p:nvCxnSpPr>
        <p:spPr>
          <a:xfrm rot="10800000" flipH="1">
            <a:off x="5065229" y="2475077"/>
            <a:ext cx="1121400" cy="19500"/>
          </a:xfrm>
          <a:prstGeom prst="straightConnector1">
            <a:avLst/>
          </a:prstGeom>
          <a:noFill/>
          <a:ln w="114300" cap="flat" cmpd="sng">
            <a:solidFill>
              <a:srgbClr val="FF00FF"/>
            </a:solidFill>
            <a:prstDash val="solid"/>
            <a:round/>
            <a:headEnd type="none" w="lg" len="lg"/>
            <a:tailEnd type="none" w="lg" len="lg"/>
          </a:ln>
        </p:spPr>
      </p:cxnSp>
      <p:cxnSp>
        <p:nvCxnSpPr>
          <p:cNvPr id="272" name="Shape 272"/>
          <p:cNvCxnSpPr/>
          <p:nvPr/>
        </p:nvCxnSpPr>
        <p:spPr>
          <a:xfrm rot="10800000" flipH="1">
            <a:off x="3935412" y="1874175"/>
            <a:ext cx="1198799" cy="1198799"/>
          </a:xfrm>
          <a:prstGeom prst="straightConnector1">
            <a:avLst/>
          </a:prstGeom>
          <a:noFill/>
          <a:ln w="228600" cap="flat" cmpd="sng">
            <a:solidFill>
              <a:srgbClr val="FF0000"/>
            </a:solidFill>
            <a:prstDash val="solid"/>
            <a:round/>
            <a:headEnd type="none" w="lg" len="lg"/>
            <a:tailEnd type="none" w="lg" len="lg"/>
          </a:ln>
        </p:spPr>
      </p:cxnSp>
      <p:cxnSp>
        <p:nvCxnSpPr>
          <p:cNvPr id="273" name="Shape 273"/>
          <p:cNvCxnSpPr/>
          <p:nvPr/>
        </p:nvCxnSpPr>
        <p:spPr>
          <a:xfrm>
            <a:off x="3987312" y="1874175"/>
            <a:ext cx="1221299" cy="1221299"/>
          </a:xfrm>
          <a:prstGeom prst="straightConnector1">
            <a:avLst/>
          </a:prstGeom>
          <a:noFill/>
          <a:ln w="228600" cap="flat" cmpd="sng">
            <a:solidFill>
              <a:srgbClr val="FF0000"/>
            </a:solidFill>
            <a:prstDash val="solid"/>
            <a:round/>
            <a:headEnd type="none" w="lg" len="lg"/>
            <a:tailEnd type="none" w="lg" len="lg"/>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Breadboard Power/Ground “Rails”</a:t>
            </a:r>
          </a:p>
        </p:txBody>
      </p:sp>
      <p:pic>
        <p:nvPicPr>
          <p:cNvPr id="279" name="Shape 279"/>
          <p:cNvPicPr preferRelativeResize="0"/>
          <p:nvPr/>
        </p:nvPicPr>
        <p:blipFill>
          <a:blip r:embed="rId3">
            <a:alphaModFix/>
          </a:blip>
          <a:stretch>
            <a:fillRect/>
          </a:stretch>
        </p:blipFill>
        <p:spPr>
          <a:xfrm>
            <a:off x="1584462" y="1693049"/>
            <a:ext cx="5975075" cy="9221050"/>
          </a:xfrm>
          <a:prstGeom prst="rect">
            <a:avLst/>
          </a:prstGeom>
          <a:noFill/>
          <a:ln>
            <a:noFill/>
          </a:ln>
        </p:spPr>
      </p:pic>
      <p:cxnSp>
        <p:nvCxnSpPr>
          <p:cNvPr id="280" name="Shape 280"/>
          <p:cNvCxnSpPr/>
          <p:nvPr/>
        </p:nvCxnSpPr>
        <p:spPr>
          <a:xfrm>
            <a:off x="1895175" y="2861975"/>
            <a:ext cx="0" cy="1701900"/>
          </a:xfrm>
          <a:prstGeom prst="straightConnector1">
            <a:avLst/>
          </a:prstGeom>
          <a:noFill/>
          <a:ln w="114300" cap="flat" cmpd="sng">
            <a:solidFill>
              <a:srgbClr val="FF0000"/>
            </a:solidFill>
            <a:prstDash val="solid"/>
            <a:round/>
            <a:headEnd type="none" w="lg" len="lg"/>
            <a:tailEnd type="none" w="lg" len="lg"/>
          </a:ln>
        </p:spPr>
      </p:cxnSp>
      <p:cxnSp>
        <p:nvCxnSpPr>
          <p:cNvPr id="281" name="Shape 281"/>
          <p:cNvCxnSpPr/>
          <p:nvPr/>
        </p:nvCxnSpPr>
        <p:spPr>
          <a:xfrm>
            <a:off x="2185225" y="2861975"/>
            <a:ext cx="0" cy="1701900"/>
          </a:xfrm>
          <a:prstGeom prst="straightConnector1">
            <a:avLst/>
          </a:prstGeom>
          <a:noFill/>
          <a:ln w="114300" cap="flat" cmpd="sng">
            <a:solidFill>
              <a:srgbClr val="0000FF"/>
            </a:solidFill>
            <a:prstDash val="solid"/>
            <a:round/>
            <a:headEnd type="none" w="lg" len="lg"/>
            <a:tailEnd type="none" w="lg" len="lg"/>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Connecting an LED</a:t>
            </a:r>
          </a:p>
        </p:txBody>
      </p:sp>
      <p:pic>
        <p:nvPicPr>
          <p:cNvPr id="287" name="Shape 287"/>
          <p:cNvPicPr preferRelativeResize="0"/>
          <p:nvPr/>
        </p:nvPicPr>
        <p:blipFill>
          <a:blip r:embed="rId3">
            <a:alphaModFix/>
          </a:blip>
          <a:stretch>
            <a:fillRect/>
          </a:stretch>
        </p:blipFill>
        <p:spPr>
          <a:xfrm>
            <a:off x="2228675" y="1431225"/>
            <a:ext cx="4686649" cy="3265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Connecting an LED</a:t>
            </a:r>
          </a:p>
        </p:txBody>
      </p:sp>
      <p:pic>
        <p:nvPicPr>
          <p:cNvPr id="293" name="Shape 293"/>
          <p:cNvPicPr preferRelativeResize="0"/>
          <p:nvPr/>
        </p:nvPicPr>
        <p:blipFill>
          <a:blip r:embed="rId3">
            <a:alphaModFix/>
          </a:blip>
          <a:stretch>
            <a:fillRect/>
          </a:stretch>
        </p:blipFill>
        <p:spPr>
          <a:xfrm>
            <a:off x="0" y="1111411"/>
            <a:ext cx="9143999" cy="4032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The Brain - ATmega 328p chip</a:t>
            </a:r>
          </a:p>
        </p:txBody>
      </p:sp>
      <p:pic>
        <p:nvPicPr>
          <p:cNvPr id="46" name="Shape 46"/>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47" name="Shape 47"/>
          <p:cNvSpPr/>
          <p:nvPr/>
        </p:nvSpPr>
        <p:spPr>
          <a:xfrm>
            <a:off x="4204450" y="3122625"/>
            <a:ext cx="2529899" cy="10071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Rectangle 1"/>
          <p:cNvSpPr/>
          <p:nvPr/>
        </p:nvSpPr>
        <p:spPr>
          <a:xfrm>
            <a:off x="6860774" y="3434215"/>
            <a:ext cx="1931939" cy="430887"/>
          </a:xfrm>
          <a:prstGeom prst="rect">
            <a:avLst/>
          </a:prstGeom>
        </p:spPr>
        <p:txBody>
          <a:bodyPr wrap="none">
            <a:spAutoFit/>
          </a:bodyPr>
          <a:lstStyle/>
          <a:p>
            <a:r>
              <a:rPr lang="en" sz="1100" dirty="0"/>
              <a:t>You can also pull it out.</a:t>
            </a:r>
          </a:p>
          <a:p>
            <a:r>
              <a:rPr lang="en" sz="1100" dirty="0"/>
              <a:t>Careful! Don’t bend the pins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Control blink via Pin 13</a:t>
            </a:r>
          </a:p>
        </p:txBody>
      </p:sp>
      <p:pic>
        <p:nvPicPr>
          <p:cNvPr id="299" name="Shape 299"/>
          <p:cNvPicPr preferRelativeResize="0"/>
          <p:nvPr/>
        </p:nvPicPr>
        <p:blipFill>
          <a:blip r:embed="rId3">
            <a:alphaModFix/>
          </a:blip>
          <a:stretch>
            <a:fillRect/>
          </a:stretch>
        </p:blipFill>
        <p:spPr>
          <a:xfrm>
            <a:off x="796" y="1350290"/>
            <a:ext cx="9143998" cy="37833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 dirty="0"/>
              <a:t>Manually blink using push button.</a:t>
            </a:r>
          </a:p>
        </p:txBody>
      </p:sp>
      <p:pic>
        <p:nvPicPr>
          <p:cNvPr id="305" name="Shape 305"/>
          <p:cNvPicPr preferRelativeResize="0"/>
          <p:nvPr/>
        </p:nvPicPr>
        <p:blipFill>
          <a:blip r:embed="rId3">
            <a:alphaModFix/>
          </a:blip>
          <a:stretch>
            <a:fillRect/>
          </a:stretch>
        </p:blipFill>
        <p:spPr>
          <a:xfrm>
            <a:off x="0" y="1218737"/>
            <a:ext cx="9143999" cy="39247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Shape 310"/>
          <p:cNvPicPr preferRelativeResize="0"/>
          <p:nvPr/>
        </p:nvPicPr>
        <p:blipFill>
          <a:blip r:embed="rId3">
            <a:alphaModFix/>
          </a:blip>
          <a:stretch>
            <a:fillRect/>
          </a:stretch>
        </p:blipFill>
        <p:spPr>
          <a:xfrm>
            <a:off x="174949" y="118124"/>
            <a:ext cx="7267799" cy="4907249"/>
          </a:xfrm>
          <a:prstGeom prst="rect">
            <a:avLst/>
          </a:prstGeom>
          <a:noFill/>
          <a:ln>
            <a:noFill/>
          </a:ln>
        </p:spPr>
      </p:pic>
      <p:sp>
        <p:nvSpPr>
          <p:cNvPr id="311" name="Shape 311"/>
          <p:cNvSpPr txBox="1">
            <a:spLocks noGrp="1"/>
          </p:cNvSpPr>
          <p:nvPr>
            <p:ph type="title"/>
          </p:nvPr>
        </p:nvSpPr>
        <p:spPr>
          <a:xfrm>
            <a:off x="5217000" y="152398"/>
            <a:ext cx="3698400" cy="1215299"/>
          </a:xfrm>
          <a:prstGeom prst="rect">
            <a:avLst/>
          </a:prstGeom>
        </p:spPr>
        <p:txBody>
          <a:bodyPr lIns="91425" tIns="91425" rIns="91425" bIns="91425" anchor="t" anchorCtr="0">
            <a:noAutofit/>
          </a:bodyPr>
          <a:lstStyle/>
          <a:p>
            <a:pPr lvl="0" algn="r" rtl="0">
              <a:spcBef>
                <a:spcPts val="0"/>
              </a:spcBef>
              <a:buNone/>
            </a:pPr>
            <a:r>
              <a:rPr lang="en" sz="3200"/>
              <a:t>Read the button with code</a:t>
            </a:r>
          </a:p>
        </p:txBody>
      </p:sp>
      <p:cxnSp>
        <p:nvCxnSpPr>
          <p:cNvPr id="312" name="Shape 312"/>
          <p:cNvCxnSpPr/>
          <p:nvPr/>
        </p:nvCxnSpPr>
        <p:spPr>
          <a:xfrm rot="10800000">
            <a:off x="2317125" y="479749"/>
            <a:ext cx="1429799" cy="14400"/>
          </a:xfrm>
          <a:prstGeom prst="straightConnector1">
            <a:avLst/>
          </a:prstGeom>
          <a:noFill/>
          <a:ln w="76200" cap="flat" cmpd="sng">
            <a:solidFill>
              <a:srgbClr val="FF0000"/>
            </a:solidFill>
            <a:prstDash val="solid"/>
            <a:round/>
            <a:headEnd type="none" w="lg" len="lg"/>
            <a:tailEnd type="triangle" w="lg" len="lg"/>
          </a:ln>
        </p:spPr>
      </p:cxnSp>
      <p:cxnSp>
        <p:nvCxnSpPr>
          <p:cNvPr id="313" name="Shape 313"/>
          <p:cNvCxnSpPr/>
          <p:nvPr/>
        </p:nvCxnSpPr>
        <p:spPr>
          <a:xfrm flipH="1">
            <a:off x="2828795" y="1816137"/>
            <a:ext cx="1414199" cy="35400"/>
          </a:xfrm>
          <a:prstGeom prst="straightConnector1">
            <a:avLst/>
          </a:prstGeom>
          <a:noFill/>
          <a:ln w="76200" cap="flat" cmpd="sng">
            <a:solidFill>
              <a:srgbClr val="FF0000"/>
            </a:solidFill>
            <a:prstDash val="solid"/>
            <a:round/>
            <a:headEnd type="none" w="lg" len="lg"/>
            <a:tailEnd type="triangle" w="lg" len="lg"/>
          </a:ln>
        </p:spPr>
      </p:cxnSp>
      <p:cxnSp>
        <p:nvCxnSpPr>
          <p:cNvPr id="314" name="Shape 314"/>
          <p:cNvCxnSpPr/>
          <p:nvPr/>
        </p:nvCxnSpPr>
        <p:spPr>
          <a:xfrm flipH="1">
            <a:off x="3864900" y="3087137"/>
            <a:ext cx="1414199" cy="35400"/>
          </a:xfrm>
          <a:prstGeom prst="straightConnector1">
            <a:avLst/>
          </a:prstGeom>
          <a:noFill/>
          <a:ln w="76200" cap="flat" cmpd="sng">
            <a:solidFill>
              <a:srgbClr val="FF0000"/>
            </a:solidFill>
            <a:prstDash val="solid"/>
            <a:round/>
            <a:headEnd type="none" w="lg" len="lg"/>
            <a:tailEnd type="triangle" w="lg" len="lg"/>
          </a:ln>
        </p:spPr>
      </p:cxnSp>
      <p:cxnSp>
        <p:nvCxnSpPr>
          <p:cNvPr id="315" name="Shape 315"/>
          <p:cNvCxnSpPr/>
          <p:nvPr/>
        </p:nvCxnSpPr>
        <p:spPr>
          <a:xfrm flipH="1">
            <a:off x="2828800" y="3495887"/>
            <a:ext cx="1414199" cy="35400"/>
          </a:xfrm>
          <a:prstGeom prst="straightConnector1">
            <a:avLst/>
          </a:prstGeom>
          <a:noFill/>
          <a:ln w="76200" cap="flat" cmpd="sng">
            <a:solidFill>
              <a:srgbClr val="FF0000"/>
            </a:solidFill>
            <a:prstDash val="solid"/>
            <a:round/>
            <a:headEnd type="none" w="lg" len="lg"/>
            <a:tailEnd type="triangle" w="lg" len="lg"/>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Connecting a Button</a:t>
            </a:r>
          </a:p>
        </p:txBody>
      </p:sp>
      <p:pic>
        <p:nvPicPr>
          <p:cNvPr id="321" name="Shape 321"/>
          <p:cNvPicPr preferRelativeResize="0"/>
          <p:nvPr/>
        </p:nvPicPr>
        <p:blipFill>
          <a:blip r:embed="rId3">
            <a:alphaModFix/>
          </a:blip>
          <a:stretch>
            <a:fillRect/>
          </a:stretch>
        </p:blipFill>
        <p:spPr>
          <a:xfrm>
            <a:off x="0" y="1218737"/>
            <a:ext cx="9143999" cy="39247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Add a “pull-down” resistor</a:t>
            </a:r>
          </a:p>
        </p:txBody>
      </p:sp>
      <p:pic>
        <p:nvPicPr>
          <p:cNvPr id="327" name="Shape 327"/>
          <p:cNvPicPr preferRelativeResize="0"/>
          <p:nvPr/>
        </p:nvPicPr>
        <p:blipFill>
          <a:blip r:embed="rId3">
            <a:alphaModFix/>
          </a:blip>
          <a:stretch>
            <a:fillRect/>
          </a:stretch>
        </p:blipFill>
        <p:spPr>
          <a:xfrm>
            <a:off x="0" y="1223157"/>
            <a:ext cx="9143999" cy="3920334"/>
          </a:xfrm>
          <a:prstGeom prst="rect">
            <a:avLst/>
          </a:prstGeom>
          <a:noFill/>
          <a:ln>
            <a:noFill/>
          </a:ln>
        </p:spPr>
      </p:pic>
      <p:sp>
        <p:nvSpPr>
          <p:cNvPr id="328" name="Shape 328"/>
          <p:cNvSpPr/>
          <p:nvPr/>
        </p:nvSpPr>
        <p:spPr>
          <a:xfrm>
            <a:off x="6246325" y="3616275"/>
            <a:ext cx="954599" cy="1089899"/>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a:blip r:embed="rId3">
            <a:alphaModFix/>
          </a:blip>
          <a:stretch>
            <a:fillRect/>
          </a:stretch>
        </p:blipFill>
        <p:spPr>
          <a:xfrm>
            <a:off x="1197960" y="2216503"/>
            <a:ext cx="3188049" cy="1366822"/>
          </a:xfrm>
          <a:prstGeom prst="rect">
            <a:avLst/>
          </a:prstGeom>
          <a:noFill/>
          <a:ln>
            <a:noFill/>
          </a:ln>
        </p:spPr>
      </p:pic>
      <p:sp>
        <p:nvSpPr>
          <p:cNvPr id="2" name="Title 1"/>
          <p:cNvSpPr>
            <a:spLocks noGrp="1"/>
          </p:cNvSpPr>
          <p:nvPr>
            <p:ph type="title"/>
          </p:nvPr>
        </p:nvSpPr>
        <p:spPr>
          <a:xfrm>
            <a:off x="1100785" y="205978"/>
            <a:ext cx="6838883" cy="857250"/>
          </a:xfrm>
        </p:spPr>
        <p:txBody>
          <a:bodyPr/>
          <a:lstStyle/>
          <a:p>
            <a:r>
              <a:rPr lang="en-US" dirty="0"/>
              <a:t>Pull-Up / Pull-Down Resistors</a:t>
            </a:r>
          </a:p>
        </p:txBody>
      </p:sp>
      <p:sp>
        <p:nvSpPr>
          <p:cNvPr id="4" name="Rectangle 3"/>
          <p:cNvSpPr/>
          <p:nvPr/>
        </p:nvSpPr>
        <p:spPr>
          <a:xfrm>
            <a:off x="1100785" y="996073"/>
            <a:ext cx="3707535" cy="523220"/>
          </a:xfrm>
          <a:prstGeom prst="rect">
            <a:avLst/>
          </a:prstGeom>
        </p:spPr>
        <p:txBody>
          <a:bodyPr wrap="square">
            <a:spAutoFit/>
          </a:bodyPr>
          <a:lstStyle/>
          <a:p>
            <a:r>
              <a:rPr lang="en-US" dirty="0">
                <a:solidFill>
                  <a:srgbClr val="252525"/>
                </a:solidFill>
                <a:latin typeface="Arial" panose="020B0604020202020204" pitchFamily="34" charset="0"/>
              </a:rPr>
              <a:t>ensure that the signal will be a valid logic level if external devices are disconnected </a:t>
            </a:r>
            <a:endParaRPr lang="en-US" dirty="0"/>
          </a:p>
        </p:txBody>
      </p:sp>
      <p:pic>
        <p:nvPicPr>
          <p:cNvPr id="4100" name="Picture 4" descr="http://i.stack.imgur.com/gQcoz.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910" y="1029098"/>
            <a:ext cx="2876271" cy="411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168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HOMEWORK </a:t>
            </a:r>
          </a:p>
        </p:txBody>
      </p:sp>
      <p:pic>
        <p:nvPicPr>
          <p:cNvPr id="334" name="Shape 334"/>
          <p:cNvPicPr preferRelativeResize="0"/>
          <p:nvPr/>
        </p:nvPicPr>
        <p:blipFill>
          <a:blip r:embed="rId3">
            <a:alphaModFix/>
          </a:blip>
          <a:stretch>
            <a:fillRect/>
          </a:stretch>
        </p:blipFill>
        <p:spPr>
          <a:xfrm>
            <a:off x="589421" y="1978545"/>
            <a:ext cx="3374041" cy="1446563"/>
          </a:xfrm>
          <a:prstGeom prst="rect">
            <a:avLst/>
          </a:prstGeom>
          <a:noFill/>
          <a:ln>
            <a:noFill/>
          </a:ln>
        </p:spPr>
      </p:pic>
      <p:sp>
        <p:nvSpPr>
          <p:cNvPr id="2" name="Rectangle 1"/>
          <p:cNvSpPr/>
          <p:nvPr/>
        </p:nvSpPr>
        <p:spPr>
          <a:xfrm>
            <a:off x="4148254" y="1663809"/>
            <a:ext cx="4761569" cy="2246769"/>
          </a:xfrm>
          <a:prstGeom prst="rect">
            <a:avLst/>
          </a:prstGeom>
        </p:spPr>
        <p:txBody>
          <a:bodyPr wrap="square">
            <a:spAutoFit/>
          </a:bodyPr>
          <a:lstStyle/>
          <a:p>
            <a:r>
              <a:rPr lang="en-US" b="1" dirty="0"/>
              <a:t>Update your code so the button triggers a state change</a:t>
            </a:r>
          </a:p>
          <a:p>
            <a:endParaRPr lang="en-US" dirty="0"/>
          </a:p>
          <a:p>
            <a:r>
              <a:rPr lang="en-US" dirty="0"/>
              <a:t>For example: the LED stays on when you push it and turns off when the button is pressed again</a:t>
            </a:r>
          </a:p>
          <a:p>
            <a:endParaRPr lang="en-US" dirty="0"/>
          </a:p>
          <a:p>
            <a:r>
              <a:rPr lang="en-US" dirty="0"/>
              <a:t>Try out different blink patterns</a:t>
            </a:r>
          </a:p>
          <a:p>
            <a:endParaRPr lang="en-US" dirty="0"/>
          </a:p>
          <a:p>
            <a:r>
              <a:rPr lang="en-US" b="1" dirty="0"/>
              <a:t>Documentation:</a:t>
            </a:r>
          </a:p>
          <a:p>
            <a:r>
              <a:rPr lang="en-US" dirty="0"/>
              <a:t>Upload your code to github with a link to the online video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Digital Pins</a:t>
            </a:r>
          </a:p>
        </p:txBody>
      </p:sp>
      <p:pic>
        <p:nvPicPr>
          <p:cNvPr id="53" name="Shape 53"/>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54" name="Shape 54"/>
          <p:cNvSpPr/>
          <p:nvPr/>
        </p:nvSpPr>
        <p:spPr>
          <a:xfrm>
            <a:off x="4197725" y="1346075"/>
            <a:ext cx="2529899" cy="3618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Analog Pins</a:t>
            </a:r>
          </a:p>
        </p:txBody>
      </p:sp>
      <p:pic>
        <p:nvPicPr>
          <p:cNvPr id="60" name="Shape 60"/>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61" name="Shape 61"/>
          <p:cNvSpPr/>
          <p:nvPr/>
        </p:nvSpPr>
        <p:spPr>
          <a:xfrm>
            <a:off x="5645900" y="4223875"/>
            <a:ext cx="1215000" cy="3618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Reset Button</a:t>
            </a:r>
          </a:p>
        </p:txBody>
      </p:sp>
      <p:pic>
        <p:nvPicPr>
          <p:cNvPr id="67" name="Shape 67"/>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68" name="Shape 68"/>
          <p:cNvSpPr/>
          <p:nvPr/>
        </p:nvSpPr>
        <p:spPr>
          <a:xfrm>
            <a:off x="2796600" y="1265350"/>
            <a:ext cx="701699" cy="590399"/>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USB Port</a:t>
            </a:r>
          </a:p>
        </p:txBody>
      </p:sp>
      <p:pic>
        <p:nvPicPr>
          <p:cNvPr id="74" name="Shape 74"/>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75" name="Shape 75"/>
          <p:cNvSpPr/>
          <p:nvPr/>
        </p:nvSpPr>
        <p:spPr>
          <a:xfrm>
            <a:off x="2161300" y="1815950"/>
            <a:ext cx="1421699" cy="10638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Power Jack</a:t>
            </a:r>
          </a:p>
        </p:txBody>
      </p:sp>
      <p:pic>
        <p:nvPicPr>
          <p:cNvPr id="81" name="Shape 81"/>
          <p:cNvPicPr preferRelativeResize="0"/>
          <p:nvPr/>
        </p:nvPicPr>
        <p:blipFill>
          <a:blip r:embed="rId3">
            <a:alphaModFix/>
          </a:blip>
          <a:stretch>
            <a:fillRect/>
          </a:stretch>
        </p:blipFill>
        <p:spPr>
          <a:xfrm>
            <a:off x="2283224" y="1369749"/>
            <a:ext cx="4577550" cy="3166000"/>
          </a:xfrm>
          <a:prstGeom prst="rect">
            <a:avLst/>
          </a:prstGeom>
          <a:noFill/>
          <a:ln>
            <a:noFill/>
          </a:ln>
        </p:spPr>
      </p:pic>
      <p:sp>
        <p:nvSpPr>
          <p:cNvPr id="82" name="Shape 82"/>
          <p:cNvSpPr/>
          <p:nvPr/>
        </p:nvSpPr>
        <p:spPr>
          <a:xfrm>
            <a:off x="2447050" y="3662325"/>
            <a:ext cx="1148699" cy="857400"/>
          </a:xfrm>
          <a:prstGeom prst="rect">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940300" y="532950"/>
            <a:ext cx="2746499" cy="2746499"/>
          </a:xfrm>
          <a:prstGeom prst="rect">
            <a:avLst/>
          </a:prstGeom>
          <a:solidFill>
            <a:schemeClr val="lt2"/>
          </a:solid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4" name="Shape 84"/>
          <p:cNvPicPr preferRelativeResize="0"/>
          <p:nvPr/>
        </p:nvPicPr>
        <p:blipFill>
          <a:blip r:embed="rId4">
            <a:alphaModFix/>
          </a:blip>
          <a:stretch>
            <a:fillRect/>
          </a:stretch>
        </p:blipFill>
        <p:spPr>
          <a:xfrm>
            <a:off x="5990237" y="582886"/>
            <a:ext cx="2659125" cy="2659125"/>
          </a:xfrm>
          <a:prstGeom prst="rect">
            <a:avLst/>
          </a:prstGeom>
          <a:noFill/>
          <a:ln>
            <a:noFill/>
          </a:ln>
        </p:spPr>
      </p:pic>
    </p:spTree>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4629</Words>
  <Application>Microsoft Office PowerPoint</Application>
  <PresentationFormat>On-screen Show (16:9)</PresentationFormat>
  <Paragraphs>288</Paragraphs>
  <Slides>46</Slides>
  <Notes>46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46</vt:i4>
      </vt:variant>
    </vt:vector>
  </HeadingPairs>
  <TitlesOfParts>
    <vt:vector size="48" baseType="lpstr">
      <vt:lpstr>Arial</vt:lpstr>
      <vt:lpstr>simple-light</vt:lpstr>
      <vt:lpstr>Intro to Physical Computing   aka How to make Daft Punk Helmets 101.</vt:lpstr>
      <vt:lpstr>What’s an “Arduino”?</vt:lpstr>
      <vt:lpstr>What’s on the board?</vt:lpstr>
      <vt:lpstr>The Brain - ATmega 328p chip</vt:lpstr>
      <vt:lpstr>Digital Pins</vt:lpstr>
      <vt:lpstr>Analog Pins</vt:lpstr>
      <vt:lpstr>Reset Button</vt:lpstr>
      <vt:lpstr>USB Port</vt:lpstr>
      <vt:lpstr>Power Jack</vt:lpstr>
      <vt:lpstr>PRO-TIP: Buy one of these</vt:lpstr>
      <vt:lpstr>Voltage Regulator</vt:lpstr>
      <vt:lpstr>Vin, 5V, 3.3V, GND, Reset pins</vt:lpstr>
      <vt:lpstr>Back of Arduino</vt:lpstr>
      <vt:lpstr>Internal LED</vt:lpstr>
      <vt:lpstr>YAY ELECTRONICS!</vt:lpstr>
      <vt:lpstr>Ohms Law: V = IR</vt:lpstr>
      <vt:lpstr>Wires = Pipes</vt:lpstr>
      <vt:lpstr>Battery = Water Pump</vt:lpstr>
      <vt:lpstr>Voltage (V) = water pressure</vt:lpstr>
      <vt:lpstr>Current (I) = how much water flow</vt:lpstr>
      <vt:lpstr>Resistance (Ohm or Ω) = Pinched pipe</vt:lpstr>
      <vt:lpstr>Resistors</vt:lpstr>
      <vt:lpstr>LEDs</vt:lpstr>
      <vt:lpstr>Arduino IDE  (Integrated Dev Environment)  </vt:lpstr>
      <vt:lpstr>Verify Button</vt:lpstr>
      <vt:lpstr>Upload Button</vt:lpstr>
      <vt:lpstr>New, Open, Save...</vt:lpstr>
      <vt:lpstr>Serial Monitor</vt:lpstr>
      <vt:lpstr>Tools &gt; Board</vt:lpstr>
      <vt:lpstr>Tools &gt; Serial Port</vt:lpstr>
      <vt:lpstr>File &gt; Examples &gt; Basics &gt; Blink sketch</vt:lpstr>
      <vt:lpstr>File &gt; Examples &gt; Basics &gt; Blink sketch</vt:lpstr>
      <vt:lpstr>Add some “debugging” code</vt:lpstr>
      <vt:lpstr>Breadboarding</vt:lpstr>
      <vt:lpstr>Breadboard Connections</vt:lpstr>
      <vt:lpstr>Breadboard Rows</vt:lpstr>
      <vt:lpstr>Breadboard Power/Ground “Rails”</vt:lpstr>
      <vt:lpstr>Connecting an LED</vt:lpstr>
      <vt:lpstr>Connecting an LED</vt:lpstr>
      <vt:lpstr>Control blink via Pin 13</vt:lpstr>
      <vt:lpstr>Manually blink using push button.</vt:lpstr>
      <vt:lpstr>Read the button with code</vt:lpstr>
      <vt:lpstr>Connecting a Button</vt:lpstr>
      <vt:lpstr>Add a “pull-down” resistor</vt:lpstr>
      <vt:lpstr>Pull-Up / Pull-Down Resistors</vt:lpstr>
      <vt:lpstr>HOMEWORK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Physical Computing   aka How to make Daft Punk Helmets 101.</dc:title>
  <cp:lastModifiedBy>Jaskirat Randhawa</cp:lastModifiedBy>
  <cp:revision>4</cp:revision>
  <dcterms:modified xsi:type="dcterms:W3CDTF">2016-09-16T04:14:26Z</dcterms:modified>
</cp:coreProperties>
</file>